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</p:sldMasterIdLst>
  <p:notesMasterIdLst>
    <p:notesMasterId r:id="rId83"/>
  </p:notesMasterIdLst>
  <p:handoutMasterIdLst>
    <p:handoutMasterId r:id="rId84"/>
  </p:handoutMasterIdLst>
  <p:sldIdLst>
    <p:sldId id="797" r:id="rId4"/>
    <p:sldId id="5435" r:id="rId5"/>
    <p:sldId id="5436" r:id="rId6"/>
    <p:sldId id="5439" r:id="rId7"/>
    <p:sldId id="5440" r:id="rId8"/>
    <p:sldId id="5442" r:id="rId9"/>
    <p:sldId id="5444" r:id="rId10"/>
    <p:sldId id="5447" r:id="rId11"/>
    <p:sldId id="5437" r:id="rId12"/>
    <p:sldId id="5449" r:id="rId13"/>
    <p:sldId id="5450" r:id="rId14"/>
    <p:sldId id="5451" r:id="rId15"/>
    <p:sldId id="5452" r:id="rId16"/>
    <p:sldId id="5453" r:id="rId17"/>
    <p:sldId id="5454" r:id="rId18"/>
    <p:sldId id="5455" r:id="rId19"/>
    <p:sldId id="5456" r:id="rId20"/>
    <p:sldId id="5457" r:id="rId21"/>
    <p:sldId id="5458" r:id="rId22"/>
    <p:sldId id="5459" r:id="rId23"/>
    <p:sldId id="5460" r:id="rId24"/>
    <p:sldId id="5461" r:id="rId25"/>
    <p:sldId id="5462" r:id="rId26"/>
    <p:sldId id="5463" r:id="rId27"/>
    <p:sldId id="5464" r:id="rId28"/>
    <p:sldId id="5465" r:id="rId29"/>
    <p:sldId id="5466" r:id="rId30"/>
    <p:sldId id="5467" r:id="rId31"/>
    <p:sldId id="5468" r:id="rId32"/>
    <p:sldId id="5469" r:id="rId33"/>
    <p:sldId id="5470" r:id="rId34"/>
    <p:sldId id="5471" r:id="rId35"/>
    <p:sldId id="5472" r:id="rId36"/>
    <p:sldId id="5473" r:id="rId37"/>
    <p:sldId id="5474" r:id="rId38"/>
    <p:sldId id="5475" r:id="rId39"/>
    <p:sldId id="5476" r:id="rId40"/>
    <p:sldId id="5477" r:id="rId41"/>
    <p:sldId id="5478" r:id="rId42"/>
    <p:sldId id="5479" r:id="rId43"/>
    <p:sldId id="5480" r:id="rId44"/>
    <p:sldId id="5481" r:id="rId45"/>
    <p:sldId id="5482" r:id="rId46"/>
    <p:sldId id="5483" r:id="rId47"/>
    <p:sldId id="5484" r:id="rId48"/>
    <p:sldId id="5485" r:id="rId49"/>
    <p:sldId id="5486" r:id="rId50"/>
    <p:sldId id="5487" r:id="rId51"/>
    <p:sldId id="5488" r:id="rId52"/>
    <p:sldId id="5491" r:id="rId53"/>
    <p:sldId id="5490" r:id="rId54"/>
    <p:sldId id="5492" r:id="rId55"/>
    <p:sldId id="5493" r:id="rId56"/>
    <p:sldId id="5494" r:id="rId57"/>
    <p:sldId id="5495" r:id="rId58"/>
    <p:sldId id="5496" r:id="rId59"/>
    <p:sldId id="5497" r:id="rId60"/>
    <p:sldId id="5498" r:id="rId61"/>
    <p:sldId id="5499" r:id="rId62"/>
    <p:sldId id="5500" r:id="rId63"/>
    <p:sldId id="5501" r:id="rId64"/>
    <p:sldId id="5502" r:id="rId65"/>
    <p:sldId id="5503" r:id="rId66"/>
    <p:sldId id="5504" r:id="rId67"/>
    <p:sldId id="5505" r:id="rId68"/>
    <p:sldId id="5506" r:id="rId69"/>
    <p:sldId id="5507" r:id="rId70"/>
    <p:sldId id="5508" r:id="rId71"/>
    <p:sldId id="5509" r:id="rId72"/>
    <p:sldId id="5511" r:id="rId73"/>
    <p:sldId id="5510" r:id="rId74"/>
    <p:sldId id="5512" r:id="rId75"/>
    <p:sldId id="5513" r:id="rId76"/>
    <p:sldId id="5514" r:id="rId77"/>
    <p:sldId id="5515" r:id="rId78"/>
    <p:sldId id="5516" r:id="rId79"/>
    <p:sldId id="5517" r:id="rId80"/>
    <p:sldId id="5518" r:id="rId81"/>
    <p:sldId id="5431" r:id="rId82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lides" id="{92FFC7FB-2ECF-1948-B8EE-67F269D8CE79}">
          <p14:sldIdLst>
            <p14:sldId id="797"/>
            <p14:sldId id="5435"/>
            <p14:sldId id="5436"/>
            <p14:sldId id="5439"/>
            <p14:sldId id="5440"/>
            <p14:sldId id="5442"/>
            <p14:sldId id="5444"/>
            <p14:sldId id="5447"/>
            <p14:sldId id="5437"/>
            <p14:sldId id="5449"/>
            <p14:sldId id="5450"/>
            <p14:sldId id="5451"/>
            <p14:sldId id="5452"/>
            <p14:sldId id="5453"/>
            <p14:sldId id="5454"/>
            <p14:sldId id="5455"/>
            <p14:sldId id="5456"/>
            <p14:sldId id="5457"/>
            <p14:sldId id="5458"/>
            <p14:sldId id="5459"/>
            <p14:sldId id="5460"/>
            <p14:sldId id="5461"/>
            <p14:sldId id="5462"/>
            <p14:sldId id="5463"/>
            <p14:sldId id="5464"/>
            <p14:sldId id="5465"/>
            <p14:sldId id="5466"/>
            <p14:sldId id="5467"/>
            <p14:sldId id="5468"/>
            <p14:sldId id="5469"/>
            <p14:sldId id="5470"/>
            <p14:sldId id="5471"/>
            <p14:sldId id="5472"/>
            <p14:sldId id="5473"/>
            <p14:sldId id="5474"/>
            <p14:sldId id="5475"/>
            <p14:sldId id="5476"/>
            <p14:sldId id="5477"/>
            <p14:sldId id="5478"/>
            <p14:sldId id="5479"/>
            <p14:sldId id="5480"/>
            <p14:sldId id="5481"/>
            <p14:sldId id="5482"/>
            <p14:sldId id="5483"/>
            <p14:sldId id="5484"/>
            <p14:sldId id="5485"/>
            <p14:sldId id="5486"/>
            <p14:sldId id="5487"/>
            <p14:sldId id="5488"/>
            <p14:sldId id="5491"/>
            <p14:sldId id="5490"/>
            <p14:sldId id="5492"/>
            <p14:sldId id="5493"/>
            <p14:sldId id="5494"/>
            <p14:sldId id="5495"/>
            <p14:sldId id="5496"/>
            <p14:sldId id="5497"/>
            <p14:sldId id="5498"/>
            <p14:sldId id="5499"/>
            <p14:sldId id="5500"/>
            <p14:sldId id="5501"/>
            <p14:sldId id="5502"/>
            <p14:sldId id="5503"/>
            <p14:sldId id="5504"/>
            <p14:sldId id="5505"/>
            <p14:sldId id="5506"/>
            <p14:sldId id="5507"/>
            <p14:sldId id="5508"/>
            <p14:sldId id="5509"/>
            <p14:sldId id="5511"/>
            <p14:sldId id="5510"/>
            <p14:sldId id="5512"/>
            <p14:sldId id="5513"/>
            <p14:sldId id="5514"/>
            <p14:sldId id="5515"/>
            <p14:sldId id="5516"/>
            <p14:sldId id="5517"/>
            <p14:sldId id="5518"/>
            <p14:sldId id="5431"/>
          </p14:sldIdLst>
        </p14:section>
        <p14:section name="Icons" id="{5F0DB77E-14FA-F748-B17B-055F52A5C049}">
          <p14:sldIdLst/>
        </p14:section>
        <p14:section name="Dividers" id="{0D448D01-2583-4147-85EB-3D91263A90F0}">
          <p14:sldIdLst/>
        </p14:section>
        <p14:section name="Examplary Slides" id="{A4E5A892-C013-E34D-8ED4-D19A4F6C79DE}">
          <p14:sldIdLst/>
        </p14:section>
        <p14:section name="Cases" id="{3AECDBD4-2711-484B-AB1F-29509138D575}">
          <p14:sldIdLst/>
        </p14:section>
        <p14:section name="Sample charts &amp; tables" id="{A14279BB-E7AA-0242-8BDA-9646534AB977}">
          <p14:sldIdLst/>
        </p14:section>
        <p14:section name="End" id="{340A1842-D5C8-9749-8188-2B9010B7E38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60FF"/>
    <a:srgbClr val="A4A4A4"/>
    <a:srgbClr val="3C3C3C"/>
    <a:srgbClr val="0062FF"/>
    <a:srgbClr val="6EA6FF"/>
    <a:srgbClr val="0530AD"/>
    <a:srgbClr val="F1C922"/>
    <a:srgbClr val="28282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3"/>
    <p:restoredTop sz="88065"/>
  </p:normalViewPr>
  <p:slideViewPr>
    <p:cSldViewPr snapToGrid="0" snapToObjects="1">
      <p:cViewPr varScale="1">
        <p:scale>
          <a:sx n="96" d="100"/>
          <a:sy n="96" d="100"/>
        </p:scale>
        <p:origin x="5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IBM IX / © IBM Corporation</a:t>
            </a:r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829349" rtl="0" eaLnBrk="1" latinLnBrk="0" hangingPunct="1">
      <a:spcBef>
        <a:spcPts val="1200"/>
      </a:spcBef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349355" indent="-339828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695152" indent="-347576" algn="l" defTabSz="1829349" rtl="0" eaLnBrk="1" latinLnBrk="0" hangingPunct="1">
      <a:spcBef>
        <a:spcPts val="1200"/>
      </a:spcBef>
      <a:buFont typeface="Arial" panose="020B0604020202020204" pitchFamily="34" charset="0"/>
      <a:buChar char="•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1262251" indent="-347576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349355" marR="0" indent="-339828" algn="l" defTabSz="1829349" rtl="0" eaLnBrk="1" fontAlgn="base" latinLnBrk="0" hangingPunct="1">
      <a:lnSpc>
        <a:spcPct val="100000"/>
      </a:lnSpc>
      <a:spcBef>
        <a:spcPts val="12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73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developer.mozilla.org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-US/docs/Glossary/Truthy</a:t>
            </a:r>
          </a:p>
          <a:p>
            <a:r>
              <a:rPr lang="en-GB" dirty="0"/>
              <a:t>https://</a:t>
            </a:r>
            <a:r>
              <a:rPr lang="en-GB" dirty="0" err="1"/>
              <a:t>developer.mozilla.org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-US/docs/Glossary/</a:t>
            </a:r>
            <a:r>
              <a:rPr lang="en-GB" dirty="0" err="1"/>
              <a:t>Falsy</a:t>
            </a:r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8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6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developer.mozilla.org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-US/docs/Web/JavaScript/Reference/Operators/</a:t>
            </a:r>
            <a:r>
              <a:rPr lang="en-GB" dirty="0" err="1"/>
              <a:t>Operator_Precedence#table</a:t>
            </a:r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875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4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AB5A89-E3DD-494D-AB3A-EC567792D5C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923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4BDE6F46-1997-344C-9537-265D493B1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6344EDC-F757-7B45-89A0-636F36E562D8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30053"/>
            <a:ext cx="2595216" cy="1036423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ecx.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923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4BDE6F46-1997-344C-9537-265D493B1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8357A21-0811-9D43-9E61-8EAE7861EB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921" y="9094327"/>
            <a:ext cx="1985532" cy="118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7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5523F-C2EF-ED4D-9B7C-8FA71753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47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332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066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69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3D3D3D"/>
          </a:solidFill>
        </p:spPr>
        <p:txBody>
          <a:bodyPr lIns="4320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8000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5147999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4572002" y="5147999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9144000" y="5147999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3716000" y="5147999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2574925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574925"/>
            <a:ext cx="18288000" cy="77216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960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5" y="5148262"/>
            <a:ext cx="4572006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465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1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1"/>
            <a:ext cx="12801600" cy="8553450"/>
          </a:xfrm>
        </p:spPr>
        <p:txBody>
          <a:bodyPr lIns="0" tIns="0" rIns="91440" bIns="91440"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01200" y="2574924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" descr="IBM 8-bar logo">
            <a:extLst>
              <a:ext uri="{FF2B5EF4-FFF2-40B4-BE49-F238E27FC236}">
                <a16:creationId xmlns:a16="http://schemas.microsoft.com/office/drawing/2014/main" id="{43E798DE-DA10-6742-B48B-9E27256C2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0195D1-B5D1-4242-8CB6-65AF58F0DA02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0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BE2D442-A223-D24E-BE09-A3D0806E087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92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4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84464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10345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C9DE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8262"/>
            <a:ext cx="4572000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0062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6EA6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C9DE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4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000"/>
            <a:ext cx="8229600" cy="6436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600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000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000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262886-420F-E14B-8E1E-84D49568A274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802BD6-5E2E-5B4A-BFB9-97178A4D9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81EF3A39-E6FA-BA4E-9831-8B82E25A29BD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7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17373466" cy="8553451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332" y="457200"/>
            <a:ext cx="1097280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-5" y="5148262"/>
            <a:ext cx="4572006" cy="5148263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 sz="2000">
                <a:solidFill>
                  <a:schemeClr val="bg1"/>
                </a:solidFill>
              </a:defRPr>
            </a:lvl2pPr>
            <a:lvl3pPr>
              <a:buClrTx/>
              <a:defRPr sz="2000">
                <a:solidFill>
                  <a:schemeClr val="bg1"/>
                </a:solidFill>
              </a:defRPr>
            </a:lvl3pPr>
            <a:lvl4pPr>
              <a:buClrTx/>
              <a:defRPr sz="2000">
                <a:solidFill>
                  <a:schemeClr val="bg1"/>
                </a:solidFill>
              </a:defRPr>
            </a:lvl4pPr>
            <a:lvl5pPr>
              <a:buClrTx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457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75888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466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E69C9B1D-3049-EE49-89DA-B31BF6156AB9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F7FF7192-DFE1-2042-BEFD-5B520E87BC62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97" name="Gerade Verbindung 196">
                <a:extLst>
                  <a:ext uri="{FF2B5EF4-FFF2-40B4-BE49-F238E27FC236}">
                    <a16:creationId xmlns:a16="http://schemas.microsoft.com/office/drawing/2014/main" id="{56C9C363-D1C1-964D-B02C-65536666F5C7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197">
                <a:extLst>
                  <a:ext uri="{FF2B5EF4-FFF2-40B4-BE49-F238E27FC236}">
                    <a16:creationId xmlns:a16="http://schemas.microsoft.com/office/drawing/2014/main" id="{2835C266-3324-8F4D-BD9D-D39297A149FF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198">
                <a:extLst>
                  <a:ext uri="{FF2B5EF4-FFF2-40B4-BE49-F238E27FC236}">
                    <a16:creationId xmlns:a16="http://schemas.microsoft.com/office/drawing/2014/main" id="{70BA5C77-4C4A-9447-920E-6B7EBB90FBCC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Gerade Verbindung 199">
                <a:extLst>
                  <a:ext uri="{FF2B5EF4-FFF2-40B4-BE49-F238E27FC236}">
                    <a16:creationId xmlns:a16="http://schemas.microsoft.com/office/drawing/2014/main" id="{6AF84F52-BE9F-6C40-B8D4-83A8DA17017F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Gerade Verbindung 200">
                <a:extLst>
                  <a:ext uri="{FF2B5EF4-FFF2-40B4-BE49-F238E27FC236}">
                    <a16:creationId xmlns:a16="http://schemas.microsoft.com/office/drawing/2014/main" id="{35544ABB-63F9-7C48-9038-A58F590CD608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201">
                <a:extLst>
                  <a:ext uri="{FF2B5EF4-FFF2-40B4-BE49-F238E27FC236}">
                    <a16:creationId xmlns:a16="http://schemas.microsoft.com/office/drawing/2014/main" id="{C086FA41-8A2B-7D4A-8EF6-1D109B2D286A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Gerade Verbindung 202">
                <a:extLst>
                  <a:ext uri="{FF2B5EF4-FFF2-40B4-BE49-F238E27FC236}">
                    <a16:creationId xmlns:a16="http://schemas.microsoft.com/office/drawing/2014/main" id="{97DF1FCB-5768-FC47-A629-821ABDD59F6D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Gerade Verbindung 203">
                <a:extLst>
                  <a:ext uri="{FF2B5EF4-FFF2-40B4-BE49-F238E27FC236}">
                    <a16:creationId xmlns:a16="http://schemas.microsoft.com/office/drawing/2014/main" id="{0A94AF60-2AA3-2940-914F-18D8742D9BCC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204">
                <a:extLst>
                  <a:ext uri="{FF2B5EF4-FFF2-40B4-BE49-F238E27FC236}">
                    <a16:creationId xmlns:a16="http://schemas.microsoft.com/office/drawing/2014/main" id="{298903D4-EA99-714D-99DA-D6E1DB78950A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205">
                <a:extLst>
                  <a:ext uri="{FF2B5EF4-FFF2-40B4-BE49-F238E27FC236}">
                    <a16:creationId xmlns:a16="http://schemas.microsoft.com/office/drawing/2014/main" id="{2E55EB3F-9E08-C249-96A5-E7FB121FB5FD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206">
                <a:extLst>
                  <a:ext uri="{FF2B5EF4-FFF2-40B4-BE49-F238E27FC236}">
                    <a16:creationId xmlns:a16="http://schemas.microsoft.com/office/drawing/2014/main" id="{21EBF728-28BD-F64B-BCE3-A37C34AFF9DA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D48FA44F-26EE-AF4E-B0B7-A8994D562634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CF20FC1D-F075-DD45-81EA-CBA5AF4FD801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350A805C-EEB6-4B42-9F5B-9564BEF2211B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403B7574-A8E1-AD41-B2AE-682BEFD1C7EA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32912078-E3FD-2641-AE48-B34F72AEE84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189">
                <a:extLst>
                  <a:ext uri="{FF2B5EF4-FFF2-40B4-BE49-F238E27FC236}">
                    <a16:creationId xmlns:a16="http://schemas.microsoft.com/office/drawing/2014/main" id="{61F1C3DC-E316-4242-B0A5-008EC30FA81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190">
                <a:extLst>
                  <a:ext uri="{FF2B5EF4-FFF2-40B4-BE49-F238E27FC236}">
                    <a16:creationId xmlns:a16="http://schemas.microsoft.com/office/drawing/2014/main" id="{D77AADB2-5DBF-8D40-B2E4-64EB70B71F3D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Gerade Verbindung 191">
                <a:extLst>
                  <a:ext uri="{FF2B5EF4-FFF2-40B4-BE49-F238E27FC236}">
                    <a16:creationId xmlns:a16="http://schemas.microsoft.com/office/drawing/2014/main" id="{10845032-38A7-7442-AE98-832C9BC26DE5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Gerade Verbindung 192">
                <a:extLst>
                  <a:ext uri="{FF2B5EF4-FFF2-40B4-BE49-F238E27FC236}">
                    <a16:creationId xmlns:a16="http://schemas.microsoft.com/office/drawing/2014/main" id="{2A48D775-F641-E549-A2E3-C1D701A43E51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Gerade Verbindung 193">
                <a:extLst>
                  <a:ext uri="{FF2B5EF4-FFF2-40B4-BE49-F238E27FC236}">
                    <a16:creationId xmlns:a16="http://schemas.microsoft.com/office/drawing/2014/main" id="{6816C353-3220-2E4D-8BA4-2419C0CAD0B5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194">
                <a:extLst>
                  <a:ext uri="{FF2B5EF4-FFF2-40B4-BE49-F238E27FC236}">
                    <a16:creationId xmlns:a16="http://schemas.microsoft.com/office/drawing/2014/main" id="{BAE581DA-1441-1241-ACC1-46FB7AE21897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195">
                <a:extLst>
                  <a:ext uri="{FF2B5EF4-FFF2-40B4-BE49-F238E27FC236}">
                    <a16:creationId xmlns:a16="http://schemas.microsoft.com/office/drawing/2014/main" id="{04E4DA1C-E23B-4E4B-8E1C-D4E2956A066E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41E4FB51-7F9A-9144-ABB6-607A45B54710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76" name="Horizontal Straight Connector 16">
                <a:extLst>
                  <a:ext uri="{FF2B5EF4-FFF2-40B4-BE49-F238E27FC236}">
                    <a16:creationId xmlns:a16="http://schemas.microsoft.com/office/drawing/2014/main" id="{82D30B17-B4C0-4A43-AC02-F6CDABFE4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Horizontal Straight Connector 10">
                <a:extLst>
                  <a:ext uri="{FF2B5EF4-FFF2-40B4-BE49-F238E27FC236}">
                    <a16:creationId xmlns:a16="http://schemas.microsoft.com/office/drawing/2014/main" id="{D8987D8A-81B7-D043-BA90-E29C185B6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Horizontal Straight Connector 10">
                <a:extLst>
                  <a:ext uri="{FF2B5EF4-FFF2-40B4-BE49-F238E27FC236}">
                    <a16:creationId xmlns:a16="http://schemas.microsoft.com/office/drawing/2014/main" id="{A3635EFE-A9D7-6947-A267-86A0F0C8F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Horizontal Straight Connector 11">
                <a:extLst>
                  <a:ext uri="{FF2B5EF4-FFF2-40B4-BE49-F238E27FC236}">
                    <a16:creationId xmlns:a16="http://schemas.microsoft.com/office/drawing/2014/main" id="{DD175976-A17E-F44F-B22F-569C73412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Horizontal Straight Connector 12">
                <a:extLst>
                  <a:ext uri="{FF2B5EF4-FFF2-40B4-BE49-F238E27FC236}">
                    <a16:creationId xmlns:a16="http://schemas.microsoft.com/office/drawing/2014/main" id="{896BC000-AA99-014F-8EDF-29AFB3D4E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Horizontal Straight Connector 16">
                <a:extLst>
                  <a:ext uri="{FF2B5EF4-FFF2-40B4-BE49-F238E27FC236}">
                    <a16:creationId xmlns:a16="http://schemas.microsoft.com/office/drawing/2014/main" id="{65CEE3DE-6C25-554F-8F68-D3C96FF87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Horizontal Straight Connector 16">
                <a:extLst>
                  <a:ext uri="{FF2B5EF4-FFF2-40B4-BE49-F238E27FC236}">
                    <a16:creationId xmlns:a16="http://schemas.microsoft.com/office/drawing/2014/main" id="{B6251BD3-7C76-6B4F-8005-6834423E3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Horizontal Straight Connector 15">
                <a:extLst>
                  <a:ext uri="{FF2B5EF4-FFF2-40B4-BE49-F238E27FC236}">
                    <a16:creationId xmlns:a16="http://schemas.microsoft.com/office/drawing/2014/main" id="{BEE2325B-AB22-D54B-B25B-B16620C4C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Horizontal Straight Connector 14">
                <a:extLst>
                  <a:ext uri="{FF2B5EF4-FFF2-40B4-BE49-F238E27FC236}">
                    <a16:creationId xmlns:a16="http://schemas.microsoft.com/office/drawing/2014/main" id="{28B7F9A1-A7BA-D44B-9941-62D1DDA54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Horizontal Straight Connector 13">
                <a:extLst>
                  <a:ext uri="{FF2B5EF4-FFF2-40B4-BE49-F238E27FC236}">
                    <a16:creationId xmlns:a16="http://schemas.microsoft.com/office/drawing/2014/main" id="{BE9DFF17-D3BF-614E-956C-9FB012D79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7D1ABDC6-9E04-6544-AC18-093AF4617A00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66" name="Horizontal Straight Connector 16">
                <a:extLst>
                  <a:ext uri="{FF2B5EF4-FFF2-40B4-BE49-F238E27FC236}">
                    <a16:creationId xmlns:a16="http://schemas.microsoft.com/office/drawing/2014/main" id="{3C047F08-356F-FA47-B543-4159582CE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0">
                <a:extLst>
                  <a:ext uri="{FF2B5EF4-FFF2-40B4-BE49-F238E27FC236}">
                    <a16:creationId xmlns:a16="http://schemas.microsoft.com/office/drawing/2014/main" id="{A33A519B-AA1E-D546-8212-2BD2D9287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Horizontal Straight Connector 10">
                <a:extLst>
                  <a:ext uri="{FF2B5EF4-FFF2-40B4-BE49-F238E27FC236}">
                    <a16:creationId xmlns:a16="http://schemas.microsoft.com/office/drawing/2014/main" id="{B685B623-828F-554F-A9B4-E6619B5EC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Horizontal Straight Connector 11">
                <a:extLst>
                  <a:ext uri="{FF2B5EF4-FFF2-40B4-BE49-F238E27FC236}">
                    <a16:creationId xmlns:a16="http://schemas.microsoft.com/office/drawing/2014/main" id="{AC99F952-FEE2-4C48-A476-2957C1848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Horizontal Straight Connector 12">
                <a:extLst>
                  <a:ext uri="{FF2B5EF4-FFF2-40B4-BE49-F238E27FC236}">
                    <a16:creationId xmlns:a16="http://schemas.microsoft.com/office/drawing/2014/main" id="{54A91BCD-A98C-BF40-B72F-7B609797B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Horizontal Straight Connector 16">
                <a:extLst>
                  <a:ext uri="{FF2B5EF4-FFF2-40B4-BE49-F238E27FC236}">
                    <a16:creationId xmlns:a16="http://schemas.microsoft.com/office/drawing/2014/main" id="{62F8AC7E-E894-0C41-9CC8-3A23D2003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Horizontal Straight Connector 16">
                <a:extLst>
                  <a:ext uri="{FF2B5EF4-FFF2-40B4-BE49-F238E27FC236}">
                    <a16:creationId xmlns:a16="http://schemas.microsoft.com/office/drawing/2014/main" id="{8AAA49D7-897D-2140-BF37-E9BEC90C7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Horizontal Straight Connector 15">
                <a:extLst>
                  <a:ext uri="{FF2B5EF4-FFF2-40B4-BE49-F238E27FC236}">
                    <a16:creationId xmlns:a16="http://schemas.microsoft.com/office/drawing/2014/main" id="{25ECE4B6-E66E-AE47-83E7-3B7D0CEBF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Horizontal Straight Connector 14">
                <a:extLst>
                  <a:ext uri="{FF2B5EF4-FFF2-40B4-BE49-F238E27FC236}">
                    <a16:creationId xmlns:a16="http://schemas.microsoft.com/office/drawing/2014/main" id="{76792988-1B8B-774A-A4E9-19F3D945F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Horizontal Straight Connector 13">
                <a:extLst>
                  <a:ext uri="{FF2B5EF4-FFF2-40B4-BE49-F238E27FC236}">
                    <a16:creationId xmlns:a16="http://schemas.microsoft.com/office/drawing/2014/main" id="{066DA73D-254B-884E-96A9-97A20D78A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96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959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96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B8049A-E608-E94B-93AC-AB1D220ABF6E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C6CF6D5-2143-6447-9054-421CEA612AE4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EFD8502F-5C06-434C-AB9E-0F009E0D60E3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25415D30-1554-7D46-A0EE-F719346FEE23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A169A71F-A667-0548-850A-4608703A44FA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10CD7531-ACFF-2B46-9AA7-E0A3DEA9B209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29CCCD32-C255-BD4F-93A2-3E66A0B211CC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4F11143-4697-0048-BCA0-EBD047BBFD9D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D4C1CBF1-1BEE-C248-87C8-15DB6248E7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4E19612D-5504-E549-B2F9-FEEB88D24213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2651F952-C4C9-2A43-A5BD-4F38B40FDDD2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A4FCBA5F-B658-1F4B-A734-D8467748C60F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BC022268-CE84-9541-A9A9-D967A13A73A3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F3C9FEAF-3835-B144-B7A8-4A9E262398CB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71DC7346-805E-DA49-B2E1-52260842B904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63500B1-77AC-E148-99C5-4813D4592A84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E446BC97-03FC-E242-9405-79A4CD2604EB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B01DB382-3D6A-5E4F-A41F-FB6F93F177B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73053A4B-E325-9048-A617-895808B6D88E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4BEEC180-9533-5A4B-AC71-69C8E45D80DE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9720C15B-D678-424D-B5A3-45CEAB910784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CB9E0F6E-82E5-A844-8B2C-6EC8220A95FB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EA8751EF-B742-7A46-BA02-320FA0BBA34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AC8E80B5-1259-F042-8710-C92A6F92824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68CF6EA1-83B5-B246-8620-85D45E36E20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5A042133-23D0-7644-ADF9-A6B6809AA7BC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C1A47C87-59B4-5F46-8B23-8A64BFF4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EB7594F9-4879-814D-BB09-7FBA7D208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3BCC709E-D0D3-5D4E-8CA0-FDAFBB56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822D2E19-41EC-E244-AC99-32DE4A2FE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AE866CF1-1E1D-C747-89C4-60EB9D6C3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4E35CFF8-9755-104E-B42E-FF4BD07A3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8214F468-F981-A148-B880-E43BDA861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2DF11FF3-B0A8-8348-895D-3D905BEC3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16715DB6-41E2-3A46-8299-DAE52BF2B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D1CC8D57-B2E6-124C-AF33-A5C15F78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2FC6043A-9191-E844-9084-A670E53961A9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D3C16E6C-972B-D442-9711-454607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4C5547D0-06E9-E64A-86A2-DBC0B0ABC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CB23057D-BC48-D944-83D8-FCFDD5FC5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EFCCC9D9-3F96-CE45-9E13-71BF2E9EF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3231C9A4-B97D-F741-BE84-CF2158C84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51887282-22CA-4E41-8EAD-C81B8AE14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EA1DADFB-197A-514B-B39E-172C3D9C3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7D6FB0D4-67E1-1B49-883B-8482AAF10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13279F86-06FF-1344-8584-236692C71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69085AA8-F44E-9749-942D-7D9482ECC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966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958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9321BC-E9DC-C34F-BF8F-1E8BFF116328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D0121504-6A32-A049-B7A0-C7490D97BD3B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3A3017CD-78E1-234E-9AC3-6A4F8F77E1C9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37EF54C6-FD3D-9C48-8BCE-77EA1F01D517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12A08FBE-F0A6-8945-94E0-607597F14FD4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B0AA6DC3-BDFC-4647-B5CD-082DF594E431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CD0E393E-E0EC-F445-832A-14980A60B555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920113C-AB8C-494F-A2AD-B1F164EB2A15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F3E9502F-F673-CF45-8AD4-6C720D74A3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E5DA5203-6DFE-284E-A0A5-C21A2AD960E6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6479BD40-0D1F-334D-957C-19B463969527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2E7509A6-5555-AA44-9A69-D3A2A5F61F26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F618F4A4-4BCF-9949-81FF-19CD9F899520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057CDBE-9D39-A24B-9164-0DE1A9C384F8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5C07EB55-D13F-B342-81FA-31E0619C548F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B6E0DCE-C34A-3044-BDBC-F662877585B9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23333A40-4478-F84C-BCF6-168781472096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3379B017-54E2-194C-B47E-C794A37559E7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10675F51-A5D8-844A-9D34-66E00220FA6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0C421212-92FA-7644-B0BF-96347905A509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F4810A0F-9755-194C-ACEF-795FD5146C48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46E891B3-70D9-5F42-81FF-CAA62E77EB8E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468371D4-D7A7-6E4B-9F26-DEEBF0DEF4E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D67C5B8F-3F9B-DF46-B877-E4C4EC8E496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70D3E3D5-1E41-C944-B8E3-5598A4449E4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DB818D-26AB-184C-B149-BCE0E41EF004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A41A793E-D36C-764A-BBD0-DF398B37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C20071E6-48A6-9841-AB9B-E21CE9271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4DE2B850-DA24-FD46-8459-02319F75F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D7AA2E0D-69E3-B64C-A6F0-CCEF35411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FB4A337C-8D19-6D47-BCDA-164C3B4A6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8B6BD3B0-B69E-464C-9DC4-DBFFE9705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909E4CE2-974B-9546-8AF4-39A464E27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34D1B956-003A-514E-8972-134A91E0E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8A58D9B1-CDE2-8446-8E24-F56788D2E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556A3482-CCDE-AB4A-A926-E5F1CE025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65C6F1CA-9129-7447-A941-67866E445453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CDAAC474-A3F8-614E-BA13-75BFDF8BB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22235FA3-44E1-D84B-92C1-31A0A0FD6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AA11E800-2B08-EA42-BFD4-E340CB045B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3672B677-363F-6043-A511-40BA6CD1E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B5A59E67-5E65-DF4A-BD18-0785E42C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9D42AD1E-8E11-FB44-9DEA-DD9D7B23F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9FCEB0D0-606B-F44A-A4A8-8716F64D0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B96D8A35-D3DF-024C-9819-2C27F05A1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02D7FD82-041D-2F4E-8626-3E248891D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08680A50-F7B9-7845-B25E-958DF21D7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67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60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  <p:sldLayoutId id="2147483964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39.tiff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mozilla.org/en-US/docs/Web/JavaScript/Enumerability_and_ownership_of_properties" TargetMode="Externa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64.tiff"/><Relationship Id="rId4" Type="http://schemas.openxmlformats.org/officeDocument/2006/relationships/image" Target="../media/image1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8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9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0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71.tiff"/><Relationship Id="rId4" Type="http://schemas.openxmlformats.org/officeDocument/2006/relationships/image" Target="../media/image1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3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75.tiff"/><Relationship Id="rId4" Type="http://schemas.openxmlformats.org/officeDocument/2006/relationships/image" Target="../media/image1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77.tiff"/><Relationship Id="rId4" Type="http://schemas.openxmlformats.org/officeDocument/2006/relationships/image" Target="../media/image76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8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80.tiff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81.tiff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82.tiff"/><Relationship Id="rId4" Type="http://schemas.openxmlformats.org/officeDocument/2006/relationships/image" Target="../media/image18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83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84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85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86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87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88.gi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legal/copytrade" TargetMode="External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347DA9-BCE3-7B43-8D77-DBA3F7E6A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873041-A0D2-034A-8344-B2CFD781A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D4450DD-0816-6948-9BCA-6F6FB69C0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31229C-B094-8547-B813-82D2D5EE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ecx.io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Frontend Bootcamp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en-US" dirty="0"/>
            </a:br>
            <a:r>
              <a:rPr lang="en-US" sz="3600" dirty="0" err="1">
                <a:solidFill>
                  <a:schemeClr val="accent1"/>
                </a:solidFill>
              </a:rPr>
              <a:t>Javascript</a:t>
            </a:r>
            <a:r>
              <a:rPr lang="en-US" sz="3600" dirty="0">
                <a:solidFill>
                  <a:schemeClr val="accent1"/>
                </a:solidFill>
              </a:rPr>
              <a:t> Day 02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24.06.2021.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if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1448434"/>
          </a:xfrm>
        </p:spPr>
        <p:txBody>
          <a:bodyPr/>
          <a:lstStyle/>
          <a:p>
            <a:r>
              <a:rPr lang="en-GB" dirty="0"/>
              <a:t>The if statement executes a statement if a specified condition is truthy. If the condition is </a:t>
            </a:r>
            <a:r>
              <a:rPr lang="en-GB" dirty="0" err="1"/>
              <a:t>falsy</a:t>
            </a:r>
            <a:r>
              <a:rPr lang="en-GB" dirty="0"/>
              <a:t>, another statement can be executed.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B8567-D511-7E41-AD9E-D452E76A22B2}"/>
              </a:ext>
            </a:extLst>
          </p:cNvPr>
          <p:cNvSpPr/>
          <p:nvPr/>
        </p:nvSpPr>
        <p:spPr>
          <a:xfrm>
            <a:off x="379059" y="4511520"/>
            <a:ext cx="9144000" cy="1339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Helvetica" pitchFamily="2" charset="0"/>
              </a:rPr>
              <a:t>Multiple if...else statements can be nested to create an else if clause. Note that there is no elseif (in one word) keyword in JavaScript.</a:t>
            </a:r>
            <a:endParaRPr lang="en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F448A6-15D6-7D46-8767-16A568657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652" y="2183926"/>
            <a:ext cx="59944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if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7596E1-92BD-3448-AC1F-E72DD2E01ABE}"/>
              </a:ext>
            </a:extLst>
          </p:cNvPr>
          <p:cNvSpPr txBox="1"/>
          <p:nvPr/>
        </p:nvSpPr>
        <p:spPr>
          <a:xfrm>
            <a:off x="457200" y="1060290"/>
            <a:ext cx="3866443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latin typeface="IBM Plex Sans" charset="0"/>
                <a:ea typeface="IBM Plex Sans" charset="0"/>
                <a:cs typeface="IBM Plex Sans" charset="0"/>
              </a:rPr>
              <a:t>Real live examples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A0927B-FBF5-AC44-89B4-7738A60C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0" y="2608262"/>
            <a:ext cx="5994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76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if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7596E1-92BD-3448-AC1F-E72DD2E01ABE}"/>
              </a:ext>
            </a:extLst>
          </p:cNvPr>
          <p:cNvSpPr txBox="1"/>
          <p:nvPr/>
        </p:nvSpPr>
        <p:spPr>
          <a:xfrm>
            <a:off x="457200" y="1060290"/>
            <a:ext cx="3866443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latin typeface="IBM Plex Sans" charset="0"/>
                <a:ea typeface="IBM Plex Sans" charset="0"/>
                <a:cs typeface="IBM Plex Sans" charset="0"/>
              </a:rPr>
              <a:t>Real live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4AA00-B8AB-1947-8FB8-9AE3310CD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2379662"/>
            <a:ext cx="76962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8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if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7596E1-92BD-3448-AC1F-E72DD2E01ABE}"/>
              </a:ext>
            </a:extLst>
          </p:cNvPr>
          <p:cNvSpPr txBox="1"/>
          <p:nvPr/>
        </p:nvSpPr>
        <p:spPr>
          <a:xfrm>
            <a:off x="457200" y="1060290"/>
            <a:ext cx="3866443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latin typeface="IBM Plex Sans" charset="0"/>
                <a:ea typeface="IBM Plex Sans" charset="0"/>
                <a:cs typeface="IBM Plex Sans" charset="0"/>
              </a:rPr>
              <a:t>Real live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F7F38-FF00-B647-8BB9-F23035524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27" y="3254109"/>
            <a:ext cx="16613945" cy="38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Logical Operators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470" cy="6435724"/>
          </a:xfrm>
        </p:spPr>
        <p:txBody>
          <a:bodyPr/>
          <a:lstStyle/>
          <a:p>
            <a:r>
              <a:rPr lang="en-GB" dirty="0"/>
              <a:t>If you want to test multiple conditions without writing nested if...else statements, logical operators can help you. When used in conditions, the first two do the following: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60FF"/>
                </a:solidFill>
              </a:rPr>
              <a:t>&amp;&amp;</a:t>
            </a:r>
            <a:r>
              <a:rPr lang="en-GB" dirty="0"/>
              <a:t> — AND; allows you to chain together two or more expressions so that all of them have to individually evaluate to true for the whole expression to return true.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60FF"/>
                </a:solidFill>
              </a:rPr>
              <a:t>||</a:t>
            </a:r>
            <a:r>
              <a:rPr lang="en-GB" dirty="0"/>
              <a:t> — OR; allows you to chain together two or more expressions so that one or more of them have to individually evaluate to true for the whole expression to return true.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9B783D-8773-BF44-B4F1-B14E0436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31D4E1B2-6A5E-D941-8819-1E07AB00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de-DE" dirty="0"/>
              <a:t>Logical Operators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BEEDE5-135C-F54B-A456-3D436F07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03" y="3549161"/>
            <a:ext cx="16374794" cy="319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997AD6-B52C-DB41-B952-782BB1B3D222}"/>
              </a:ext>
            </a:extLst>
          </p:cNvPr>
          <p:cNvSpPr txBox="1"/>
          <p:nvPr/>
        </p:nvSpPr>
        <p:spPr>
          <a:xfrm>
            <a:off x="457200" y="1060290"/>
            <a:ext cx="932948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solidFill>
                  <a:srgbClr val="2960FF"/>
                </a:solidFill>
                <a:latin typeface="IBM Plex Sans" charset="0"/>
                <a:ea typeface="IBM Plex Sans" charset="0"/>
                <a:cs typeface="IBM Plex Sans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2766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31D4E1B2-6A5E-D941-8819-1E07AB00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de-DE" dirty="0"/>
              <a:t>Logical Operators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97AD6-B52C-DB41-B952-782BB1B3D222}"/>
              </a:ext>
            </a:extLst>
          </p:cNvPr>
          <p:cNvSpPr txBox="1"/>
          <p:nvPr/>
        </p:nvSpPr>
        <p:spPr>
          <a:xfrm>
            <a:off x="457200" y="1060290"/>
            <a:ext cx="62196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solidFill>
                  <a:srgbClr val="2960FF"/>
                </a:solidFill>
                <a:latin typeface="IBM Plex Sans" charset="0"/>
                <a:ea typeface="IBM Plex Sans" charset="0"/>
                <a:cs typeface="IBM Plex Sans" charset="0"/>
              </a:rPr>
              <a:t>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4BA2F-78F8-054E-8EE9-78B69C8CD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065462"/>
            <a:ext cx="13258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9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31D4E1B2-6A5E-D941-8819-1E07AB00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de-DE" dirty="0"/>
              <a:t>Logical Operators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97AD6-B52C-DB41-B952-782BB1B3D222}"/>
              </a:ext>
            </a:extLst>
          </p:cNvPr>
          <p:cNvSpPr txBox="1"/>
          <p:nvPr/>
        </p:nvSpPr>
        <p:spPr>
          <a:xfrm>
            <a:off x="457200" y="1060290"/>
            <a:ext cx="301524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solidFill>
                  <a:srgbClr val="2960FF"/>
                </a:solidFill>
                <a:latin typeface="IBM Plex Sans" charset="0"/>
                <a:ea typeface="IBM Plex Sans" charset="0"/>
                <a:cs typeface="IBM Plex Sans" charset="0"/>
              </a:rPr>
              <a:t>NOT OR (NOR)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DD001-1A16-F145-AC07-F9796A77B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3065462"/>
            <a:ext cx="13919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8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Operator </a:t>
            </a:r>
            <a:r>
              <a:rPr lang="de-DE" dirty="0" err="1"/>
              <a:t>precedence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Operator precedence</a:t>
            </a:r>
            <a:r>
              <a:rPr lang="en-GB" dirty="0"/>
              <a:t> determines how operators are parsed concerning each other. Operators with higher precedence become the operands of operators with lower precedence.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9B783D-8773-BF44-B4F1-B14E0436D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7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switch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 switch statement is similar to </a:t>
            </a:r>
            <a:r>
              <a:rPr lang="en-GB" i="1" dirty="0">
                <a:solidFill>
                  <a:srgbClr val="2960FF"/>
                </a:solidFill>
              </a:rPr>
              <a:t>IF</a:t>
            </a:r>
            <a:r>
              <a:rPr lang="en-GB" dirty="0"/>
              <a:t> and is of use when you need to execute one code out of the multiple code block execution possibilities, based on the result of the expression passed. </a:t>
            </a:r>
          </a:p>
          <a:p>
            <a:r>
              <a:rPr lang="en-GB" dirty="0"/>
              <a:t>Switch statements carry an expression, which is compared with values of the following cases and once a match is found, code associated with that case executes.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B9BCF-F8C3-D84A-B94B-92E9660BA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354" y="2107234"/>
            <a:ext cx="7705180" cy="60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Conditions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Functions</a:t>
            </a:r>
            <a:endParaRPr lang="de-DE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9B783D-8773-BF44-B4F1-B14E0436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6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switch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AB687-85C0-4B44-B0E9-1E9C70E15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712" y="1842758"/>
            <a:ext cx="4637217" cy="7239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E7D7E3-F49F-C24B-A966-A8315C85FA09}"/>
              </a:ext>
            </a:extLst>
          </p:cNvPr>
          <p:cNvSpPr txBox="1"/>
          <p:nvPr/>
        </p:nvSpPr>
        <p:spPr>
          <a:xfrm>
            <a:off x="457200" y="1060290"/>
            <a:ext cx="3866443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latin typeface="IBM Plex Sans" charset="0"/>
                <a:ea typeface="IBM Plex Sans" charset="0"/>
                <a:cs typeface="IBM Plex Sans" charset="0"/>
              </a:rPr>
              <a:t>Real live examples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16AEBE-52D4-DF4A-8AB9-952B4945C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701" y="2639802"/>
            <a:ext cx="8779608" cy="50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Exercise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B6CBB2E0-EF00-D248-9863-3E5CBB37F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r>
              <a:rPr lang="en-GB" dirty="0"/>
              <a:t>Using a switch statement, check the name of the keyboard layout and return following: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QUERTY -&gt; 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QWERTZ -&gt;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All other cases -&gt; null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08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7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F355A259-9C24-5049-8900-7FC730CBF71C}"/>
              </a:ext>
            </a:extLst>
          </p:cNvPr>
          <p:cNvSpPr txBox="1">
            <a:spLocks/>
          </p:cNvSpPr>
          <p:nvPr/>
        </p:nvSpPr>
        <p:spPr>
          <a:xfrm>
            <a:off x="457200" y="2574926"/>
            <a:ext cx="8229470" cy="643572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Looping, for any programming language, is a powerful tool in order to execute a set of instructions, repeatedly, while </a:t>
            </a:r>
            <a:br>
              <a:rPr lang="en-GB" dirty="0"/>
            </a:br>
            <a:r>
              <a:rPr lang="en-GB" dirty="0"/>
              <a:t>the expression passed is satisfied. A very basic example can be, to print “Hello World” for 10 times.</a:t>
            </a:r>
          </a:p>
          <a:p>
            <a:r>
              <a:rPr lang="en-GB" dirty="0"/>
              <a:t>There are many different kinds of loops, but they all essentially do the same thing: they repeat an action some number </a:t>
            </a:r>
            <a:br>
              <a:rPr lang="en-GB" dirty="0"/>
            </a:br>
            <a:r>
              <a:rPr lang="en-GB" dirty="0"/>
              <a:t>of times. (Note that it's possible that number could be zero!)</a:t>
            </a:r>
            <a:endParaRPr lang="en-HR" dirty="0"/>
          </a:p>
        </p:txBody>
      </p:sp>
      <p:pic>
        <p:nvPicPr>
          <p:cNvPr id="10" name="Picture 9" descr="A picture containing text, furniture, table&#10;&#10;Description automatically generated">
            <a:extLst>
              <a:ext uri="{FF2B5EF4-FFF2-40B4-BE49-F238E27FC236}">
                <a16:creationId xmlns:a16="http://schemas.microsoft.com/office/drawing/2014/main" id="{91F5461B-6DF8-D440-A8AA-1FC4F4AE3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633" y="4230056"/>
            <a:ext cx="7092200" cy="53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78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 for loop repeats until a specified condition evaluates to false. The JavaScript for loop is similar to the Java and C for loop.</a:t>
            </a:r>
            <a:br>
              <a:rPr lang="en-GB" dirty="0"/>
            </a:b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66C28-421A-714E-B4C3-5738C2280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322" y="4084945"/>
            <a:ext cx="13319760" cy="2199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3F219-2E4C-4A45-9819-160AFA275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2" y="6597189"/>
            <a:ext cx="6306820" cy="239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8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17373466" cy="6435724"/>
          </a:xfrm>
        </p:spPr>
        <p:txBody>
          <a:bodyPr/>
          <a:lstStyle/>
          <a:p>
            <a:r>
              <a:rPr lang="en-GB" dirty="0"/>
              <a:t>When a for loop executes, the following occurs: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1. The initializing expression </a:t>
            </a:r>
            <a:r>
              <a:rPr lang="en-GB" i="1" dirty="0" err="1">
                <a:solidFill>
                  <a:srgbClr val="2960FF"/>
                </a:solidFill>
              </a:rPr>
              <a:t>initialExpression</a:t>
            </a:r>
            <a:r>
              <a:rPr lang="en-GB" dirty="0"/>
              <a:t>, if any, is executed. This expression usually initializes one or more loop counters, but the syntax allows an expression of any degree of complexity. This expression can also declare variables.</a:t>
            </a:r>
            <a:br>
              <a:rPr lang="en-GB" dirty="0"/>
            </a:br>
            <a:r>
              <a:rPr lang="en-GB" dirty="0"/>
              <a:t>2. The </a:t>
            </a:r>
            <a:r>
              <a:rPr lang="en-GB" i="1" dirty="0" err="1">
                <a:solidFill>
                  <a:srgbClr val="2960FF"/>
                </a:solidFill>
              </a:rPr>
              <a:t>conditionExpression</a:t>
            </a:r>
            <a:r>
              <a:rPr lang="en-GB" dirty="0"/>
              <a:t> expression is evaluated. If the value of </a:t>
            </a:r>
            <a:r>
              <a:rPr lang="en-GB" i="1" dirty="0" err="1">
                <a:solidFill>
                  <a:srgbClr val="2960FF"/>
                </a:solidFill>
              </a:rPr>
              <a:t>conditionExpression</a:t>
            </a:r>
            <a:r>
              <a:rPr lang="en-GB" dirty="0"/>
              <a:t> is </a:t>
            </a:r>
            <a:r>
              <a:rPr lang="en-GB" i="1" dirty="0">
                <a:solidFill>
                  <a:srgbClr val="2960FF"/>
                </a:solidFill>
              </a:rPr>
              <a:t>true</a:t>
            </a:r>
            <a:r>
              <a:rPr lang="en-GB" dirty="0"/>
              <a:t>, the loop statements execute. If the value of </a:t>
            </a:r>
            <a:r>
              <a:rPr lang="en-GB" i="1" dirty="0" err="1">
                <a:solidFill>
                  <a:srgbClr val="2960FF"/>
                </a:solidFill>
              </a:rPr>
              <a:t>conditionExpression</a:t>
            </a:r>
            <a:r>
              <a:rPr lang="en-GB" dirty="0"/>
              <a:t> is </a:t>
            </a:r>
            <a:r>
              <a:rPr lang="en-GB" i="1" dirty="0">
                <a:solidFill>
                  <a:srgbClr val="2960FF"/>
                </a:solidFill>
              </a:rPr>
              <a:t>false</a:t>
            </a:r>
            <a:r>
              <a:rPr lang="en-GB" dirty="0"/>
              <a:t>, the for loop terminates. (If the condition expression is omitted entirely, the </a:t>
            </a:r>
            <a:r>
              <a:rPr lang="en-GB" i="1" dirty="0" err="1">
                <a:solidFill>
                  <a:srgbClr val="2960FF"/>
                </a:solidFill>
              </a:rPr>
              <a:t>conditionExpression</a:t>
            </a:r>
            <a:r>
              <a:rPr lang="en-GB" dirty="0"/>
              <a:t> is assumed to be </a:t>
            </a:r>
            <a:r>
              <a:rPr lang="en-GB" i="1" dirty="0">
                <a:solidFill>
                  <a:srgbClr val="2960FF"/>
                </a:solidFill>
              </a:rPr>
              <a:t>true</a:t>
            </a:r>
            <a:r>
              <a:rPr lang="en-GB" dirty="0"/>
              <a:t>.)</a:t>
            </a:r>
            <a:br>
              <a:rPr lang="en-GB" dirty="0"/>
            </a:br>
            <a:r>
              <a:rPr lang="en-GB" dirty="0"/>
              <a:t>3. The statement executes. To execute multiple statements, use a block statement ({ ... }) to group those statements.</a:t>
            </a:r>
            <a:br>
              <a:rPr lang="en-GB" dirty="0"/>
            </a:br>
            <a:r>
              <a:rPr lang="en-GB" dirty="0"/>
              <a:t>4. If present, the update expression </a:t>
            </a:r>
            <a:r>
              <a:rPr lang="en-GB" i="1" dirty="0" err="1">
                <a:solidFill>
                  <a:srgbClr val="2960FF"/>
                </a:solidFill>
              </a:rPr>
              <a:t>incrementExpression</a:t>
            </a:r>
            <a:r>
              <a:rPr lang="en-GB" dirty="0"/>
              <a:t> is executed.</a:t>
            </a:r>
            <a:br>
              <a:rPr lang="en-GB" dirty="0"/>
            </a:br>
            <a:r>
              <a:rPr lang="en-GB" dirty="0"/>
              <a:t>5. Control returns to Step 2.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79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ABA7B-BD60-5446-A03E-7F8C7666F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31" y="1302007"/>
            <a:ext cx="9143937" cy="76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39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5EECE7-4E2B-4D42-960C-ADC0488FD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23" y="1573078"/>
            <a:ext cx="10623154" cy="71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5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FAC97-B148-E54E-8885-534F4B5F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874" y="1234326"/>
            <a:ext cx="10462251" cy="78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5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8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C1485-9AE2-2D43-890A-2048B5BD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05" y="3432940"/>
            <a:ext cx="5333999" cy="347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8C471-1C70-DF44-A69B-E8E8E2A5D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0" y="3432940"/>
            <a:ext cx="5524500" cy="3471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A6DBB6-72A0-364E-A35F-4D324FEA9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0596" y="3048330"/>
            <a:ext cx="4834228" cy="42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43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do…while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3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do…while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do...while statement creates a loop that executes a specified statement until the test condition evaluates to false. </a:t>
            </a:r>
            <a:br>
              <a:rPr lang="en-GB" dirty="0"/>
            </a:br>
            <a:r>
              <a:rPr lang="en-GB" dirty="0"/>
              <a:t>The condition is evaluated after executing the statement, resulting in the specified statement executing at least once.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801AD1-E03F-9C40-A41D-10A61B639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279" y="5792788"/>
            <a:ext cx="5019921" cy="2934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46409F-9C2F-1746-A4C5-118952F6A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138" y="2015201"/>
            <a:ext cx="6216782" cy="62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0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while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9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while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loop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 while statement executes its statements as long as a specified condition evaluates to true.</a:t>
            </a:r>
            <a:br>
              <a:rPr lang="en-GB" dirty="0"/>
            </a:b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33DF1-39B0-AD48-81BA-6ADD82D5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106659"/>
            <a:ext cx="5334000" cy="279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EA5F7-9015-E045-8B0C-8C09F945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5946" y="1337289"/>
            <a:ext cx="4337815" cy="447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C5172D-0106-BF4F-9445-30D504425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1451" y="6043108"/>
            <a:ext cx="6666807" cy="29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break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52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break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Use the </a:t>
            </a:r>
            <a:r>
              <a:rPr lang="en-GB" i="1" dirty="0">
                <a:solidFill>
                  <a:srgbClr val="2960FF"/>
                </a:solidFill>
              </a:rPr>
              <a:t>break</a:t>
            </a:r>
            <a:r>
              <a:rPr lang="en-GB" dirty="0"/>
              <a:t> statement to terminate a loop, switch, or in conjunction with a </a:t>
            </a:r>
            <a:r>
              <a:rPr lang="en-GB" i="1" dirty="0" err="1">
                <a:solidFill>
                  <a:srgbClr val="2960FF"/>
                </a:solidFill>
              </a:rPr>
              <a:t>labeled</a:t>
            </a:r>
            <a:r>
              <a:rPr lang="en-GB" dirty="0"/>
              <a:t> statement.</a:t>
            </a:r>
            <a:br>
              <a:rPr lang="en-GB" dirty="0"/>
            </a:b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When you use </a:t>
            </a:r>
            <a:r>
              <a:rPr lang="en-GB" i="1" dirty="0">
                <a:solidFill>
                  <a:srgbClr val="2960FF"/>
                </a:solidFill>
              </a:rPr>
              <a:t>break</a:t>
            </a:r>
            <a:r>
              <a:rPr lang="en-GB" dirty="0"/>
              <a:t> without a </a:t>
            </a:r>
            <a:r>
              <a:rPr lang="en-GB" i="1" dirty="0">
                <a:solidFill>
                  <a:srgbClr val="2960FF"/>
                </a:solidFill>
              </a:rPr>
              <a:t>label</a:t>
            </a:r>
            <a:r>
              <a:rPr lang="en-GB" dirty="0"/>
              <a:t>, it terminates the innermost enclosing </a:t>
            </a:r>
            <a:r>
              <a:rPr lang="en-GB" dirty="0">
                <a:solidFill>
                  <a:srgbClr val="2960FF"/>
                </a:solidFill>
              </a:rPr>
              <a:t>while</a:t>
            </a:r>
            <a:r>
              <a:rPr lang="en-GB" dirty="0"/>
              <a:t>, </a:t>
            </a:r>
            <a:r>
              <a:rPr lang="en-GB" i="1" dirty="0">
                <a:solidFill>
                  <a:srgbClr val="2960FF"/>
                </a:solidFill>
              </a:rPr>
              <a:t>do-while</a:t>
            </a:r>
            <a:r>
              <a:rPr lang="en-GB" dirty="0"/>
              <a:t>, </a:t>
            </a:r>
            <a:r>
              <a:rPr lang="en-GB" i="1" dirty="0">
                <a:solidFill>
                  <a:srgbClr val="2960FF"/>
                </a:solidFill>
              </a:rPr>
              <a:t>for</a:t>
            </a:r>
            <a:r>
              <a:rPr lang="en-GB" dirty="0"/>
              <a:t>, or </a:t>
            </a:r>
            <a:r>
              <a:rPr lang="en-GB" i="1" dirty="0">
                <a:solidFill>
                  <a:srgbClr val="2960FF"/>
                </a:solidFill>
              </a:rPr>
              <a:t>switch</a:t>
            </a:r>
            <a:r>
              <a:rPr lang="en-GB" dirty="0"/>
              <a:t> immediately and transfers control to the following statement.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When you use </a:t>
            </a:r>
            <a:r>
              <a:rPr lang="en-GB" i="1" dirty="0">
                <a:solidFill>
                  <a:srgbClr val="2960FF"/>
                </a:solidFill>
              </a:rPr>
              <a:t>break</a:t>
            </a:r>
            <a:r>
              <a:rPr lang="en-GB" dirty="0"/>
              <a:t> with a </a:t>
            </a:r>
            <a:r>
              <a:rPr lang="en-GB" i="1" dirty="0">
                <a:solidFill>
                  <a:srgbClr val="2960FF"/>
                </a:solidFill>
              </a:rPr>
              <a:t>label</a:t>
            </a:r>
            <a:r>
              <a:rPr lang="en-GB" dirty="0"/>
              <a:t>, it terminates the specified </a:t>
            </a:r>
            <a:r>
              <a:rPr lang="en-GB" dirty="0" err="1"/>
              <a:t>labeled</a:t>
            </a:r>
            <a:r>
              <a:rPr lang="en-GB" dirty="0"/>
              <a:t> statement.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7D0E7-5E7E-F441-9721-E83CD3B2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2934" y="3427705"/>
            <a:ext cx="4699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4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continue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7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continue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i="1" dirty="0">
                <a:solidFill>
                  <a:srgbClr val="2960FF"/>
                </a:solidFill>
              </a:rPr>
              <a:t>continue</a:t>
            </a:r>
            <a:r>
              <a:rPr lang="en-GB" dirty="0"/>
              <a:t> statement can be used to restart a </a:t>
            </a:r>
            <a:r>
              <a:rPr lang="en-GB" i="1" dirty="0">
                <a:solidFill>
                  <a:srgbClr val="2960FF"/>
                </a:solidFill>
              </a:rPr>
              <a:t>while</a:t>
            </a:r>
            <a:r>
              <a:rPr lang="en-GB" dirty="0"/>
              <a:t>, </a:t>
            </a:r>
            <a:r>
              <a:rPr lang="en-GB" i="1" dirty="0"/>
              <a:t>do-while</a:t>
            </a:r>
            <a:r>
              <a:rPr lang="en-GB" dirty="0"/>
              <a:t>, </a:t>
            </a:r>
            <a:r>
              <a:rPr lang="en-GB" i="1" dirty="0"/>
              <a:t>for</a:t>
            </a:r>
            <a:r>
              <a:rPr lang="en-GB" dirty="0"/>
              <a:t>, or </a:t>
            </a:r>
            <a:r>
              <a:rPr lang="en-GB" i="1" dirty="0">
                <a:solidFill>
                  <a:srgbClr val="2960FF"/>
                </a:solidFill>
              </a:rPr>
              <a:t>label statement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When you use </a:t>
            </a:r>
            <a:r>
              <a:rPr lang="en-GB" i="1" dirty="0">
                <a:solidFill>
                  <a:srgbClr val="2960FF"/>
                </a:solidFill>
              </a:rPr>
              <a:t>continue</a:t>
            </a:r>
            <a:r>
              <a:rPr lang="en-GB" dirty="0"/>
              <a:t> without a </a:t>
            </a:r>
            <a:r>
              <a:rPr lang="en-GB" i="1" dirty="0">
                <a:solidFill>
                  <a:srgbClr val="2960FF"/>
                </a:solidFill>
              </a:rPr>
              <a:t>label</a:t>
            </a:r>
            <a:r>
              <a:rPr lang="en-GB" dirty="0"/>
              <a:t>, it terminates the current iteration of the innermost enclosing loop and continues execution of the loop with the next iteration. In contrast to the </a:t>
            </a:r>
            <a:r>
              <a:rPr lang="en-GB" i="1" dirty="0">
                <a:solidFill>
                  <a:srgbClr val="2960FF"/>
                </a:solidFill>
              </a:rPr>
              <a:t>break</a:t>
            </a:r>
            <a:r>
              <a:rPr lang="en-GB" dirty="0"/>
              <a:t> statement, continue does not terminate the execution of the loop entirely. In a while loop, it jumps back to the condition. In a for loop, it jumps to the increment-expression.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When you use </a:t>
            </a:r>
            <a:r>
              <a:rPr lang="en-GB" i="1" dirty="0">
                <a:solidFill>
                  <a:srgbClr val="2960FF"/>
                </a:solidFill>
              </a:rPr>
              <a:t>continue</a:t>
            </a:r>
            <a:r>
              <a:rPr lang="en-GB" dirty="0"/>
              <a:t> with a </a:t>
            </a:r>
            <a:r>
              <a:rPr lang="en-GB" i="1" dirty="0">
                <a:solidFill>
                  <a:srgbClr val="2960FF"/>
                </a:solidFill>
              </a:rPr>
              <a:t>label</a:t>
            </a:r>
            <a:r>
              <a:rPr lang="en-GB" dirty="0"/>
              <a:t>, it applies to the looping statement identified with that label.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54327-AB8E-8749-B187-DF10F2BC7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515" y="2483749"/>
            <a:ext cx="4615373" cy="20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C7DE2-90B0-E54F-B716-6C234432D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4278" y="5069015"/>
            <a:ext cx="3497845" cy="393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0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label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id="{702A418D-1EA4-E141-9D5C-BD51E66B1DF2}"/>
              </a:ext>
            </a:extLst>
          </p:cNvPr>
          <p:cNvSpPr txBox="1">
            <a:spLocks/>
          </p:cNvSpPr>
          <p:nvPr/>
        </p:nvSpPr>
        <p:spPr>
          <a:xfrm>
            <a:off x="368300" y="2356834"/>
            <a:ext cx="8229600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GB" dirty="0"/>
              <a:t>Is the numeric value of variable `A` greater than the numeric value of variable `B`?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GB" dirty="0"/>
              <a:t>Is the length of string `A` equal to the length of string `B`?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GB" dirty="0"/>
              <a:t>Is the date greater than yesterday's date or any given date?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GB" dirty="0"/>
              <a:t>Did something happen in previous code execution?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GB" dirty="0"/>
              <a:t>Did we iterate the desired amount of times over a code block?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49509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label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i="1" dirty="0">
                <a:solidFill>
                  <a:srgbClr val="2960FF"/>
                </a:solidFill>
              </a:rPr>
              <a:t>label</a:t>
            </a:r>
            <a:r>
              <a:rPr lang="en-GB" dirty="0"/>
              <a:t> provides a statement with an identifier that lets you refer to it elsewhere in your program. For example, you </a:t>
            </a:r>
            <a:br>
              <a:rPr lang="en-GB" dirty="0"/>
            </a:br>
            <a:r>
              <a:rPr lang="en-GB" dirty="0"/>
              <a:t>can use a label to identify a loop, and then use the break or continue statements to indicate whether a program should </a:t>
            </a:r>
            <a:br>
              <a:rPr lang="en-GB" dirty="0"/>
            </a:br>
            <a:r>
              <a:rPr lang="en-GB" dirty="0"/>
              <a:t>interrupt the loop or continue its execution.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3634D-1620-1B44-A21A-F0FB7BA67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262" y="2574926"/>
            <a:ext cx="5643880" cy="28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1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for…in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05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for…in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i="1" dirty="0">
                <a:solidFill>
                  <a:srgbClr val="2960FF"/>
                </a:solidFill>
              </a:rPr>
              <a:t>for...in </a:t>
            </a:r>
            <a:r>
              <a:rPr lang="en-GB" dirty="0"/>
              <a:t>statement iterates a specified variable over all the </a:t>
            </a:r>
            <a:r>
              <a:rPr lang="en-GB" i="1" dirty="0">
                <a:solidFill>
                  <a:srgbClr val="2960FF"/>
                </a:solidFill>
                <a:hlinkClick r:id="rId2"/>
              </a:rPr>
              <a:t>enumerable</a:t>
            </a:r>
            <a:r>
              <a:rPr lang="en-GB" dirty="0"/>
              <a:t> properties of an object. For each </a:t>
            </a:r>
            <a:br>
              <a:rPr lang="en-GB" dirty="0"/>
            </a:br>
            <a:r>
              <a:rPr lang="en-GB" dirty="0"/>
              <a:t>distinct property, JavaScript executes the specified statements.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7F61A8-64A4-7946-9D6F-6A168D4E9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806" y="4915364"/>
            <a:ext cx="7264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for…in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Although it may be tempting to use this as a way to iterate over </a:t>
            </a:r>
            <a:r>
              <a:rPr lang="en-GB" i="1" dirty="0">
                <a:solidFill>
                  <a:srgbClr val="2960FF"/>
                </a:solidFill>
              </a:rPr>
              <a:t>Array</a:t>
            </a:r>
            <a:r>
              <a:rPr lang="en-GB" dirty="0"/>
              <a:t> elements, the </a:t>
            </a:r>
            <a:r>
              <a:rPr lang="en-GB" i="1" dirty="0">
                <a:solidFill>
                  <a:srgbClr val="2960FF"/>
                </a:solidFill>
              </a:rPr>
              <a:t>for...in </a:t>
            </a:r>
            <a:r>
              <a:rPr lang="en-GB" dirty="0"/>
              <a:t>statement will return the </a:t>
            </a:r>
            <a:br>
              <a:rPr lang="en-GB" dirty="0"/>
            </a:br>
            <a:r>
              <a:rPr lang="en-GB" dirty="0"/>
              <a:t>name of your user-defined properties in addition to the numeric indexes.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Therefore, it is better to use a traditional </a:t>
            </a:r>
            <a:r>
              <a:rPr lang="en-GB" i="1" dirty="0">
                <a:solidFill>
                  <a:srgbClr val="2960FF"/>
                </a:solidFill>
              </a:rPr>
              <a:t>for</a:t>
            </a:r>
            <a:r>
              <a:rPr lang="en-GB" dirty="0"/>
              <a:t> loop with a numeric index when iterating over arrays, because the </a:t>
            </a:r>
            <a:br>
              <a:rPr lang="en-GB" dirty="0"/>
            </a:br>
            <a:r>
              <a:rPr lang="en-GB" i="1" dirty="0">
                <a:solidFill>
                  <a:srgbClr val="2960FF"/>
                </a:solidFill>
              </a:rPr>
              <a:t>for...in </a:t>
            </a:r>
            <a:r>
              <a:rPr lang="en-GB" dirty="0"/>
              <a:t>statement iterates over user-defined properties in addition to the array elements, if you modify the Array </a:t>
            </a:r>
            <a:br>
              <a:rPr lang="en-GB" dirty="0"/>
            </a:br>
            <a:r>
              <a:rPr lang="en-GB" dirty="0"/>
              <a:t>object (such as adding custom properties or methods).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C5AC2-4C5B-F74D-AE92-60B4075E05A8}"/>
              </a:ext>
            </a:extLst>
          </p:cNvPr>
          <p:cNvSpPr txBox="1"/>
          <p:nvPr/>
        </p:nvSpPr>
        <p:spPr>
          <a:xfrm>
            <a:off x="457200" y="1060290"/>
            <a:ext cx="1338508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latin typeface="IBM Plex Sans" charset="0"/>
                <a:ea typeface="IBM Plex Sans" charset="0"/>
                <a:cs typeface="IBM Plex Sans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780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for…in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06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for…of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i="1" dirty="0">
                <a:solidFill>
                  <a:srgbClr val="2960FF"/>
                </a:solidFill>
              </a:rPr>
              <a:t>for...of </a:t>
            </a:r>
            <a:r>
              <a:rPr lang="en-GB" dirty="0"/>
              <a:t>statement creates a loop iterating over </a:t>
            </a:r>
            <a:r>
              <a:rPr lang="en-GB" dirty="0" err="1"/>
              <a:t>iterable</a:t>
            </a:r>
            <a:r>
              <a:rPr lang="en-GB" dirty="0"/>
              <a:t> objects, including: built-in </a:t>
            </a:r>
            <a:r>
              <a:rPr lang="en-GB" i="1" dirty="0">
                <a:solidFill>
                  <a:srgbClr val="2960FF"/>
                </a:solidFill>
              </a:rPr>
              <a:t>String</a:t>
            </a:r>
            <a:r>
              <a:rPr lang="en-GB" dirty="0"/>
              <a:t>, </a:t>
            </a:r>
            <a:r>
              <a:rPr lang="en-GB" i="1" dirty="0">
                <a:solidFill>
                  <a:srgbClr val="2960FF"/>
                </a:solidFill>
              </a:rPr>
              <a:t>Array</a:t>
            </a:r>
            <a:r>
              <a:rPr lang="en-GB" dirty="0"/>
              <a:t>, </a:t>
            </a:r>
            <a:r>
              <a:rPr lang="en-GB" i="1" dirty="0">
                <a:solidFill>
                  <a:srgbClr val="2960FF"/>
                </a:solidFill>
              </a:rPr>
              <a:t>array-like</a:t>
            </a:r>
            <a:r>
              <a:rPr lang="en-GB" dirty="0"/>
              <a:t> </a:t>
            </a:r>
            <a:r>
              <a:rPr lang="en-GB" i="1" dirty="0">
                <a:solidFill>
                  <a:srgbClr val="2960FF"/>
                </a:solidFill>
              </a:rPr>
              <a:t>objects</a:t>
            </a:r>
            <a:r>
              <a:rPr lang="en-GB" dirty="0"/>
              <a:t> (e.g., arguments or </a:t>
            </a:r>
            <a:r>
              <a:rPr lang="en-GB" dirty="0" err="1"/>
              <a:t>NodeList</a:t>
            </a:r>
            <a:r>
              <a:rPr lang="en-GB" dirty="0"/>
              <a:t>), </a:t>
            </a:r>
            <a:r>
              <a:rPr lang="en-GB" i="1" dirty="0" err="1">
                <a:solidFill>
                  <a:srgbClr val="2960FF"/>
                </a:solidFill>
              </a:rPr>
              <a:t>TypedArray</a:t>
            </a:r>
            <a:r>
              <a:rPr lang="en-GB" dirty="0"/>
              <a:t>, </a:t>
            </a:r>
            <a:r>
              <a:rPr lang="en-GB" i="1" dirty="0">
                <a:solidFill>
                  <a:srgbClr val="2960FF"/>
                </a:solidFill>
              </a:rPr>
              <a:t>Map</a:t>
            </a:r>
            <a:r>
              <a:rPr lang="en-GB" dirty="0"/>
              <a:t>, </a:t>
            </a:r>
            <a:r>
              <a:rPr lang="en-GB" i="1" dirty="0">
                <a:solidFill>
                  <a:srgbClr val="2960FF"/>
                </a:solidFill>
              </a:rPr>
              <a:t>Set</a:t>
            </a:r>
            <a:r>
              <a:rPr lang="en-GB" dirty="0"/>
              <a:t>, and user-defined </a:t>
            </a:r>
            <a:r>
              <a:rPr lang="en-GB" dirty="0" err="1"/>
              <a:t>iterables</a:t>
            </a:r>
            <a:r>
              <a:rPr lang="en-GB" dirty="0"/>
              <a:t>. It invokes a custom iteration </a:t>
            </a:r>
            <a:br>
              <a:rPr lang="en-GB" dirty="0"/>
            </a:br>
            <a:r>
              <a:rPr lang="en-GB" dirty="0"/>
              <a:t>hook with statements to be executed for the value of each distinct property of the object.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B14A8-C57C-644C-9105-CE9A87008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196229"/>
            <a:ext cx="7696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5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for…of </a:t>
            </a:r>
            <a:r>
              <a:rPr lang="en-US" i="1" dirty="0"/>
              <a:t>vs</a:t>
            </a:r>
            <a:r>
              <a:rPr lang="en-US" i="1" dirty="0">
                <a:solidFill>
                  <a:schemeClr val="accent1"/>
                </a:solidFill>
              </a:rPr>
              <a:t> for…in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Both </a:t>
            </a:r>
            <a:r>
              <a:rPr lang="en-GB" i="1" dirty="0">
                <a:solidFill>
                  <a:srgbClr val="2960FF"/>
                </a:solidFill>
              </a:rPr>
              <a:t>for...in </a:t>
            </a:r>
            <a:r>
              <a:rPr lang="en-GB" dirty="0"/>
              <a:t>and </a:t>
            </a:r>
            <a:r>
              <a:rPr lang="en-GB" i="1" dirty="0">
                <a:solidFill>
                  <a:srgbClr val="2960FF"/>
                </a:solidFill>
              </a:rPr>
              <a:t>for...of </a:t>
            </a:r>
            <a:r>
              <a:rPr lang="en-GB" dirty="0"/>
              <a:t>statements iterate over something. The main difference between them is in what they iterate over.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2960FF"/>
                </a:solidFill>
              </a:rPr>
              <a:t>for...of </a:t>
            </a:r>
            <a:r>
              <a:rPr lang="en-GB" dirty="0"/>
              <a:t>statement iterates over </a:t>
            </a:r>
            <a:r>
              <a:rPr lang="en-GB" b="1" dirty="0"/>
              <a:t>values</a:t>
            </a:r>
            <a:r>
              <a:rPr lang="en-GB" dirty="0"/>
              <a:t> that the </a:t>
            </a:r>
            <a:r>
              <a:rPr lang="en-GB" dirty="0" err="1"/>
              <a:t>iterable</a:t>
            </a:r>
            <a:r>
              <a:rPr lang="en-GB" dirty="0"/>
              <a:t> object defines to be iterated over.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 </a:t>
            </a:r>
            <a:r>
              <a:rPr lang="en-GB" i="1" dirty="0">
                <a:solidFill>
                  <a:srgbClr val="2960FF"/>
                </a:solidFill>
              </a:rPr>
              <a:t>for...in </a:t>
            </a:r>
            <a:r>
              <a:rPr lang="en-GB" dirty="0"/>
              <a:t>statement iterates over the enumerable properties of an object, in an arbitrary order.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04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4E48E81E-FD60-0A41-9576-7496CB091BC9}"/>
              </a:ext>
            </a:extLst>
          </p:cNvPr>
          <p:cNvSpPr txBox="1">
            <a:spLocks/>
          </p:cNvSpPr>
          <p:nvPr/>
        </p:nvSpPr>
        <p:spPr>
          <a:xfrm>
            <a:off x="457199" y="2574926"/>
            <a:ext cx="10923564" cy="643572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GB" dirty="0"/>
              <a:t>Functions are one of the fundamental building blocks in JavaScript. A function in JavaScript is similar to a procedure — a set of statements that performs a task or calculates a value, but for a procedure to qualify as a function, it should take some input and return an output where there is some obvious relationship between the input and the output. To use a function, you must define it somewhere in the scope from which you wish to call it.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276183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4E48E81E-FD60-0A41-9576-7496CB091BC9}"/>
              </a:ext>
            </a:extLst>
          </p:cNvPr>
          <p:cNvSpPr txBox="1">
            <a:spLocks/>
          </p:cNvSpPr>
          <p:nvPr/>
        </p:nvSpPr>
        <p:spPr>
          <a:xfrm>
            <a:off x="457199" y="2574926"/>
            <a:ext cx="10923564" cy="643572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514350" indent="-514350" defTabSz="914400">
              <a:buFont typeface="Arial" panose="020B0604020202020204" pitchFamily="34" charset="0"/>
              <a:buChar char="•"/>
            </a:pPr>
            <a:r>
              <a:rPr lang="en-GB" dirty="0"/>
              <a:t>They allow us to conceive of our program as a bunch of sub-steps. (Each sub-step can be its own function. When any program seems too hard, just break the overall program into sub-steps!)</a:t>
            </a:r>
          </a:p>
          <a:p>
            <a:pPr marL="514350" indent="-514350" defTabSz="914400">
              <a:buFont typeface="Arial" panose="020B0604020202020204" pitchFamily="34" charset="0"/>
              <a:buChar char="•"/>
            </a:pPr>
            <a:r>
              <a:rPr lang="en-GB" dirty="0"/>
              <a:t>They allow us to reuse code instead of rewriting it.</a:t>
            </a:r>
          </a:p>
          <a:p>
            <a:pPr marL="514350" indent="-514350" defTabSz="914400">
              <a:buFont typeface="Arial" panose="020B0604020202020204" pitchFamily="34" charset="0"/>
              <a:buChar char="•"/>
            </a:pPr>
            <a:r>
              <a:rPr lang="en-GB" dirty="0"/>
              <a:t>Functions allow us to keep our variable namespace clean (local variables only "live" as long as the function does). In other words, </a:t>
            </a:r>
            <a:r>
              <a:rPr lang="en-GB" i="1" dirty="0">
                <a:solidFill>
                  <a:srgbClr val="2960FF"/>
                </a:solidFill>
              </a:rPr>
              <a:t>function1</a:t>
            </a:r>
            <a:r>
              <a:rPr lang="en-GB" dirty="0"/>
              <a:t> can use a variable called </a:t>
            </a:r>
            <a:r>
              <a:rPr lang="en-GB" i="1" dirty="0" err="1">
                <a:solidFill>
                  <a:srgbClr val="2960FF"/>
                </a:solidFill>
              </a:rPr>
              <a:t>i</a:t>
            </a:r>
            <a:r>
              <a:rPr lang="en-GB" dirty="0"/>
              <a:t>, and </a:t>
            </a:r>
            <a:r>
              <a:rPr lang="en-GB" i="1" dirty="0">
                <a:solidFill>
                  <a:srgbClr val="2960FF"/>
                </a:solidFill>
              </a:rPr>
              <a:t>function2</a:t>
            </a:r>
            <a:r>
              <a:rPr lang="en-GB" dirty="0"/>
              <a:t> can also use a variable called </a:t>
            </a:r>
            <a:r>
              <a:rPr lang="en-GB" i="1" dirty="0" err="1">
                <a:solidFill>
                  <a:srgbClr val="2960FF"/>
                </a:solidFill>
              </a:rPr>
              <a:t>i</a:t>
            </a:r>
            <a:r>
              <a:rPr lang="en-GB" dirty="0"/>
              <a:t> and there is no confusion. Each variable </a:t>
            </a:r>
            <a:r>
              <a:rPr lang="en-GB" i="1" dirty="0" err="1">
                <a:solidFill>
                  <a:srgbClr val="2960FF"/>
                </a:solidFill>
              </a:rPr>
              <a:t>i</a:t>
            </a:r>
            <a:r>
              <a:rPr lang="en-GB" dirty="0"/>
              <a:t> only exists when the computer is executing the given function.</a:t>
            </a:r>
          </a:p>
          <a:p>
            <a:pPr marL="514350" indent="-514350" defTabSz="914400">
              <a:buFont typeface="Arial" panose="020B0604020202020204" pitchFamily="34" charset="0"/>
              <a:buChar char="•"/>
            </a:pPr>
            <a:r>
              <a:rPr lang="en-GB" dirty="0"/>
              <a:t>Functions allow us to test small parts of our program in isolation from the rest.</a:t>
            </a:r>
            <a:endParaRPr lang="de-DE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E3AF0-CE01-804F-A9F4-1ECF7FCF8BDC}"/>
              </a:ext>
            </a:extLst>
          </p:cNvPr>
          <p:cNvSpPr txBox="1"/>
          <p:nvPr/>
        </p:nvSpPr>
        <p:spPr>
          <a:xfrm>
            <a:off x="457200" y="1060290"/>
            <a:ext cx="419505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latin typeface="IBM Plex Sans" charset="0"/>
                <a:ea typeface="IBM Plex Sans" charset="0"/>
                <a:cs typeface="IBM Plex Sans" charset="0"/>
              </a:rPr>
              <a:t>Why we write them?</a:t>
            </a:r>
          </a:p>
        </p:txBody>
      </p:sp>
    </p:spTree>
    <p:extLst>
      <p:ext uri="{BB962C8B-B14F-4D97-AF65-F5344CB8AC3E}">
        <p14:creationId xmlns:p14="http://schemas.microsoft.com/office/powerpoint/2010/main" val="364330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Conditions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A0D806-C8CD-454C-B59E-7AB0A78EC84F}"/>
              </a:ext>
            </a:extLst>
          </p:cNvPr>
          <p:cNvSpPr txBox="1"/>
          <p:nvPr/>
        </p:nvSpPr>
        <p:spPr>
          <a:xfrm>
            <a:off x="457200" y="1094705"/>
            <a:ext cx="207909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latin typeface="IBM Plex Sans" charset="0"/>
                <a:ea typeface="IBM Plex Sans" charset="0"/>
                <a:cs typeface="IBM Plex Sans" charset="0"/>
              </a:rPr>
              <a:t>Operators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38E9886-330E-1F44-B1EC-52967CDE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705432"/>
              </p:ext>
            </p:extLst>
          </p:nvPr>
        </p:nvGraphicFramePr>
        <p:xfrm>
          <a:off x="463638" y="2134307"/>
          <a:ext cx="13387589" cy="7351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3275">
                  <a:extLst>
                    <a:ext uri="{9D8B030D-6E8A-4147-A177-3AD203B41FA5}">
                      <a16:colId xmlns:a16="http://schemas.microsoft.com/office/drawing/2014/main" val="1983123881"/>
                    </a:ext>
                  </a:extLst>
                </a:gridCol>
                <a:gridCol w="8374314">
                  <a:extLst>
                    <a:ext uri="{9D8B030D-6E8A-4147-A177-3AD203B41FA5}">
                      <a16:colId xmlns:a16="http://schemas.microsoft.com/office/drawing/2014/main" val="4278663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56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  <a:endParaRPr lang="en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  <a:endParaRPr lang="en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31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Equal (==)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Returns true if the operands are equal.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61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Not equal (!=)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Returns true if the operands are not equal.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86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Strict equal (===)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Returns true if the operands are equal and of the same type.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81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Strict not equal (!==)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Returns true if the operands are of the same type but not equal, or are of different type.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98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Greater than (&gt;)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Returns true if the left operand is greater than the right operand.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88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Greater than or equal (&gt;=)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Returns true if the left operand is greater than or equal to the right operand.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37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Less than (&lt;)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Returns true if the left operand is less than the right operand.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96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Less than or equal (&lt;=)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Returns true if the left operand is less than or equal to the right operand.</a:t>
                      </a:r>
                      <a:endParaRPr lang="en-H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1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95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Defining functions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20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Function declarations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A function definition (also called a function declaration, or function statement) consists of the function keyword, followed by:</a:t>
            </a:r>
            <a:br>
              <a:rPr lang="en-GB" dirty="0"/>
            </a:b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name of the function.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 list of parameters to the function, enclosed in parentheses and separated by commas.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JavaScript statements that define the function, enclosed in curly brackets, {...}.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BF375-D249-644C-BA24-EE36AAFB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310" y="3719609"/>
            <a:ext cx="5584483" cy="25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Function declarations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Primitive parameters (such as a number) are passed to functions by value; the value is passed to the function, but if</a:t>
            </a:r>
            <a:br>
              <a:rPr lang="en-GB" dirty="0"/>
            </a:br>
            <a:r>
              <a:rPr lang="en-GB" dirty="0"/>
              <a:t>the function changes the value of the parameter, this change is not reflected globally or in the calling function.</a:t>
            </a:r>
          </a:p>
          <a:p>
            <a:r>
              <a:rPr lang="en-GB" dirty="0"/>
              <a:t>If you pass an object (i.e. a non-primitive value, such as Array or a user-defined object) as a parameter and the</a:t>
            </a:r>
            <a:br>
              <a:rPr lang="en-GB" dirty="0"/>
            </a:br>
            <a:r>
              <a:rPr lang="en-GB" dirty="0"/>
              <a:t>function changes the object's properties, that change is visible outside the function, as shown in the example on the next slide.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Function declarations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C23EDB-656E-1E4E-A573-AA7C9F954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502" y="2652357"/>
            <a:ext cx="10740996" cy="49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Function expressions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9573066" cy="6435724"/>
          </a:xfrm>
        </p:spPr>
        <p:txBody>
          <a:bodyPr/>
          <a:lstStyle/>
          <a:p>
            <a:r>
              <a:rPr lang="en-GB" dirty="0"/>
              <a:t>While the function declaration above is syntactically a statement, functions can also be created by a function expression.</a:t>
            </a:r>
          </a:p>
          <a:p>
            <a:r>
              <a:rPr lang="en-GB" dirty="0"/>
              <a:t>A function expression is very similar to and has almost the same syntax as a function declaration. The main difference</a:t>
            </a:r>
            <a:br>
              <a:rPr lang="en-GB" dirty="0"/>
            </a:br>
            <a:r>
              <a:rPr lang="en-GB" dirty="0"/>
              <a:t>between a function expression and a function declaration is the function name, which can be omitted in function</a:t>
            </a:r>
            <a:br>
              <a:rPr lang="en-GB" dirty="0"/>
            </a:br>
            <a:r>
              <a:rPr lang="en-GB" dirty="0"/>
              <a:t>expressions to create anonymous functions. A function expression can be used as an IIFE (Immediately Invoked Function Expression) which runs as soon as it is defined.</a:t>
            </a:r>
          </a:p>
          <a:p>
            <a:r>
              <a:rPr lang="en-GB" dirty="0"/>
              <a:t>Function expressions in JavaScript are not hoisted, unlike function declarations. You can't use function expressions</a:t>
            </a:r>
            <a:br>
              <a:rPr lang="en-GB" dirty="0"/>
            </a:br>
            <a:r>
              <a:rPr lang="en-GB" dirty="0"/>
              <a:t>before you create them.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A4635-27BF-7743-89F6-BE7A46F0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572" y="2260088"/>
            <a:ext cx="7891976" cy="15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Function expressions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470" cy="6435724"/>
          </a:xfrm>
        </p:spPr>
        <p:txBody>
          <a:bodyPr/>
          <a:lstStyle/>
          <a:p>
            <a:r>
              <a:rPr lang="en-GB" dirty="0"/>
              <a:t>However, a name can be provided with a function expression. Providing a name allows the function to refer to itself, and also makes it easier to identify the function in a debugger's stack traces.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EBE88-B8A9-674D-A186-0453A8AC9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685" y="4908330"/>
            <a:ext cx="7895249" cy="349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Calling functions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470" cy="6435724"/>
          </a:xfrm>
        </p:spPr>
        <p:txBody>
          <a:bodyPr/>
          <a:lstStyle/>
          <a:p>
            <a:r>
              <a:rPr lang="en-GB" dirty="0"/>
              <a:t>Defining a function does not execute it. Defining it names the function and specifies what to do when the function is called.</a:t>
            </a:r>
          </a:p>
          <a:p>
            <a:r>
              <a:rPr lang="en-GB" b="1" dirty="0"/>
              <a:t>Calling</a:t>
            </a:r>
            <a:r>
              <a:rPr lang="en-GB" dirty="0"/>
              <a:t> the function actually performs the specified actions with the indicated parameters. For example, if you define the function square, you could call it as follows:</a:t>
            </a:r>
          </a:p>
          <a:p>
            <a:r>
              <a:rPr lang="en-GB" dirty="0"/>
              <a:t>The arguments of a function are not limited to strings and numbers. You can pass whole objects to a function.</a:t>
            </a:r>
            <a:br>
              <a:rPr lang="en-GB" dirty="0"/>
            </a:b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BC782-9BE2-0D4B-AC06-70DDC4031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142" y="3782914"/>
            <a:ext cx="3860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8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Dynamic calls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470" cy="6435724"/>
          </a:xfrm>
        </p:spPr>
        <p:txBody>
          <a:bodyPr/>
          <a:lstStyle/>
          <a:p>
            <a:r>
              <a:rPr lang="en-GB" dirty="0"/>
              <a:t>A function can call itself. For example, a function that computes factorials recursively.</a:t>
            </a:r>
          </a:p>
          <a:p>
            <a:r>
              <a:rPr lang="en-GB" dirty="0"/>
              <a:t>There are other ways to call functions. There are often cases where a function needs to be called dynamically, or the number of arguments to a function vary, or in which the context of the function call needs to be set to a specific</a:t>
            </a:r>
            <a:br>
              <a:rPr lang="en-GB" dirty="0"/>
            </a:br>
            <a:r>
              <a:rPr lang="en-GB" dirty="0"/>
              <a:t>object determined at runtime.</a:t>
            </a:r>
          </a:p>
          <a:p>
            <a:r>
              <a:rPr lang="en-GB" dirty="0"/>
              <a:t>It turns out that functions are themselves objects—and in turn, these objects have methods. One of these, the apply() method, can be used to achieve this goal.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Dynamic calls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E3403-B546-D04C-9858-7389E9B77B8E}"/>
              </a:ext>
            </a:extLst>
          </p:cNvPr>
          <p:cNvSpPr txBox="1"/>
          <p:nvPr/>
        </p:nvSpPr>
        <p:spPr>
          <a:xfrm>
            <a:off x="457200" y="1060290"/>
            <a:ext cx="3731406" cy="41562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i="1" dirty="0" err="1">
                <a:solidFill>
                  <a:srgbClr val="2960FF"/>
                </a:solidFill>
              </a:rPr>
              <a:t>Function.prototype.apply</a:t>
            </a:r>
            <a:r>
              <a:rPr lang="en-GB" i="1" dirty="0">
                <a:solidFill>
                  <a:srgbClr val="2960FF"/>
                </a:solidFill>
              </a:rPr>
              <a:t>()</a:t>
            </a:r>
            <a:endParaRPr lang="en-HR" sz="3600" i="1" dirty="0">
              <a:solidFill>
                <a:srgbClr val="2960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7A6642-D946-6E48-A298-DEE3E441B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860" y="1930400"/>
            <a:ext cx="7876279" cy="64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9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Dynamic calls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E3403-B546-D04C-9858-7389E9B77B8E}"/>
              </a:ext>
            </a:extLst>
          </p:cNvPr>
          <p:cNvSpPr txBox="1"/>
          <p:nvPr/>
        </p:nvSpPr>
        <p:spPr>
          <a:xfrm>
            <a:off x="457200" y="1060290"/>
            <a:ext cx="3439981" cy="41562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i="1" dirty="0" err="1">
                <a:solidFill>
                  <a:srgbClr val="2960FF"/>
                </a:solidFill>
              </a:rPr>
              <a:t>Function.prototype.call</a:t>
            </a:r>
            <a:r>
              <a:rPr lang="en-GB" i="1" dirty="0">
                <a:solidFill>
                  <a:srgbClr val="2960FF"/>
                </a:solidFill>
              </a:rPr>
              <a:t>()</a:t>
            </a:r>
            <a:endParaRPr lang="en-HR" sz="3600" i="1" dirty="0">
              <a:solidFill>
                <a:srgbClr val="2960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DBDD-7BEA-EB4D-8392-269A3226E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31" y="2124819"/>
            <a:ext cx="8423938" cy="60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252EE8A0-40C5-1C49-8633-26A7D42AE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Conditions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BA21C-B718-F34B-9C6A-331DABC0DF0C}"/>
              </a:ext>
            </a:extLst>
          </p:cNvPr>
          <p:cNvSpPr txBox="1"/>
          <p:nvPr/>
        </p:nvSpPr>
        <p:spPr>
          <a:xfrm>
            <a:off x="457200" y="1094705"/>
            <a:ext cx="207909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latin typeface="IBM Plex Sans" charset="0"/>
                <a:ea typeface="IBM Plex Sans" charset="0"/>
                <a:cs typeface="IBM Plex Sans" charset="0"/>
              </a:rPr>
              <a:t>Operators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0F41CF-391F-5644-A440-1DC277C1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70" y="2246879"/>
            <a:ext cx="4557333" cy="3166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B5D49-920D-D442-BD8D-F0C75916A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33" y="2244940"/>
            <a:ext cx="4708934" cy="31650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99FD8F-7FF9-F44A-A0AF-8EF3A6B23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1732" y="2244939"/>
            <a:ext cx="4708934" cy="31650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837F95-79C0-B74E-A4C2-6BC70177C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533" y="5799968"/>
            <a:ext cx="4708934" cy="3165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5FB9EB-4BCC-804C-BD7C-9B42DC601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37" y="5799968"/>
            <a:ext cx="4559497" cy="3279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86D486-8959-4F46-9521-0333E2F4F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1732" y="5799968"/>
            <a:ext cx="4719479" cy="3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98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Function scope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470" cy="6435724"/>
          </a:xfrm>
        </p:spPr>
        <p:txBody>
          <a:bodyPr/>
          <a:lstStyle/>
          <a:p>
            <a:r>
              <a:rPr lang="en-GB" dirty="0"/>
              <a:t>Variables defined inside a function cannot be accessed from anywhere outside the function, because the variable is defined only in the scope of the function. However, a function can access all variables and functions defined inside the </a:t>
            </a:r>
            <a:br>
              <a:rPr lang="en-GB" dirty="0"/>
            </a:br>
            <a:r>
              <a:rPr lang="en-GB" dirty="0"/>
              <a:t>scope in which it is defined.</a:t>
            </a:r>
          </a:p>
          <a:p>
            <a:r>
              <a:rPr lang="en-GB" dirty="0"/>
              <a:t>In other words, a function defined in the global scope can access all variables defined in the global scope. A function defined inside another function can also access all variables defined in its parent function, and any other variables to which the parent function has access.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D7ECE-A770-1A4B-AD8A-A60449AE4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2" y="1568746"/>
            <a:ext cx="7896371" cy="74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Nested functions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470" cy="6435724"/>
          </a:xfrm>
        </p:spPr>
        <p:txBody>
          <a:bodyPr/>
          <a:lstStyle/>
          <a:p>
            <a:r>
              <a:rPr lang="en-GB" dirty="0"/>
              <a:t>You may nest a function within another function. The nested (inner) function is private to its containing (outer) function.</a:t>
            </a:r>
          </a:p>
          <a:p>
            <a:r>
              <a:rPr lang="en-GB" dirty="0"/>
              <a:t>It also forms a closure. A closure is an expression (most commonly, a function) that can have free variables together with an environment that binds those variables (that "closes" the expression).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74B77-6F90-8E47-99AF-E450261CC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779" y="2402656"/>
            <a:ext cx="7480155" cy="549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6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Summary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470" cy="64357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inner function can be accessed only from statements in the outer function.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inner function forms a closure: the inner function can use the arguments and variables of the outer function, while the outer function cannot use the arguments and variables of the inner function.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7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Preservation of variables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470" cy="6435724"/>
          </a:xfrm>
        </p:spPr>
        <p:txBody>
          <a:bodyPr/>
          <a:lstStyle/>
          <a:p>
            <a:r>
              <a:rPr lang="en-GB" dirty="0"/>
              <a:t>Notice how </a:t>
            </a:r>
            <a:r>
              <a:rPr lang="en-GB" i="1" dirty="0">
                <a:solidFill>
                  <a:srgbClr val="2960FF"/>
                </a:solidFill>
              </a:rPr>
              <a:t>x</a:t>
            </a:r>
            <a:r>
              <a:rPr lang="en-GB" dirty="0"/>
              <a:t> is preserved when inside is returned. A closure must preserve the arguments and variables in all scopes it references. Since each call provides potentially different arguments, a new closure is created for each call to `multi`.</a:t>
            </a:r>
            <a:br>
              <a:rPr lang="en-GB" dirty="0"/>
            </a:br>
            <a:r>
              <a:rPr lang="en-GB" dirty="0"/>
              <a:t>The memory can be freed only when the returned </a:t>
            </a:r>
            <a:r>
              <a:rPr lang="en-GB" i="1" dirty="0">
                <a:solidFill>
                  <a:srgbClr val="2960FF"/>
                </a:solidFill>
              </a:rPr>
              <a:t>ply</a:t>
            </a:r>
            <a:r>
              <a:rPr lang="en-GB" dirty="0"/>
              <a:t> is no longer accessible.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EAEB2B-9447-E940-8B47-454F2AEE4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612" y="1651793"/>
            <a:ext cx="6493442" cy="69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rgbClr val="2960FF"/>
                </a:solidFill>
              </a:rPr>
              <a:t>arguments</a:t>
            </a:r>
            <a:r>
              <a:rPr lang="en-GB" i="1" dirty="0"/>
              <a:t> object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470" cy="6435724"/>
          </a:xfrm>
        </p:spPr>
        <p:txBody>
          <a:bodyPr/>
          <a:lstStyle/>
          <a:p>
            <a:r>
              <a:rPr lang="en-GB" dirty="0"/>
              <a:t>The arguments of a function are maintained in an array-like object. Within a function, you can address the arguments passed to it as follows: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AD3D3-0B8F-7746-8C67-3C3E8A4B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199" y="5267963"/>
            <a:ext cx="44958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C965C9-5B54-1F4E-AD78-AE6EF42DE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332" y="4672990"/>
            <a:ext cx="6637280" cy="377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rgbClr val="2960FF"/>
                </a:solidFill>
              </a:rPr>
              <a:t>arguments</a:t>
            </a:r>
            <a:r>
              <a:rPr lang="en-GB" i="1" dirty="0"/>
              <a:t> object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58D1C-4E15-8244-A6B3-60C2B7A9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323" y="1793462"/>
            <a:ext cx="9833354" cy="67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Function parameters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54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Function parameters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b="1" dirty="0"/>
              <a:t>Starting with ECMAScript 2015</a:t>
            </a:r>
            <a:r>
              <a:rPr lang="en-GB" dirty="0"/>
              <a:t>, there are two new kinds of parameters: default parameters and rest parameters.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9" name="Grafik 6">
            <a:extLst>
              <a:ext uri="{FF2B5EF4-FFF2-40B4-BE49-F238E27FC236}">
                <a16:creationId xmlns:a16="http://schemas.microsoft.com/office/drawing/2014/main" id="{CBE281B7-953F-FE4B-A9F0-B87DD3EA0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0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Default parameters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In JavaScript, parameters of functions default to </a:t>
            </a:r>
            <a:r>
              <a:rPr lang="en-GB" i="1" dirty="0">
                <a:solidFill>
                  <a:srgbClr val="2960FF"/>
                </a:solidFill>
              </a:rPr>
              <a:t>undefined</a:t>
            </a:r>
            <a:r>
              <a:rPr lang="en-GB" dirty="0"/>
              <a:t>. However, in some situations it might be useful to set a </a:t>
            </a:r>
            <a:br>
              <a:rPr lang="en-GB" dirty="0"/>
            </a:br>
            <a:r>
              <a:rPr lang="en-GB" dirty="0"/>
              <a:t>different default value. This is exactly what default parameters do.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9" name="Grafik 6">
            <a:extLst>
              <a:ext uri="{FF2B5EF4-FFF2-40B4-BE49-F238E27FC236}">
                <a16:creationId xmlns:a16="http://schemas.microsoft.com/office/drawing/2014/main" id="{CBE281B7-953F-FE4B-A9F0-B87DD3EA0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ACE7F-615A-9C48-9711-31F67A242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997" y="5011488"/>
            <a:ext cx="6790006" cy="39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Rest parameters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i="1" dirty="0">
                <a:solidFill>
                  <a:srgbClr val="2960FF"/>
                </a:solidFill>
              </a:rPr>
              <a:t>rest parameter </a:t>
            </a:r>
            <a:r>
              <a:rPr lang="en-GB" dirty="0"/>
              <a:t>syntax allows us to represent an indefinite number of arguments as an array.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9" name="Grafik 6">
            <a:extLst>
              <a:ext uri="{FF2B5EF4-FFF2-40B4-BE49-F238E27FC236}">
                <a16:creationId xmlns:a16="http://schemas.microsoft.com/office/drawing/2014/main" id="{CBE281B7-953F-FE4B-A9F0-B87DD3EA0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EC8DD-836E-C148-A85D-ABFE6AD7E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088887"/>
            <a:ext cx="8229600" cy="477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5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Truthy &amp; </a:t>
            </a:r>
            <a:r>
              <a:rPr lang="en-US" dirty="0" err="1"/>
              <a:t>Falsy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10051961" cy="6435724"/>
          </a:xfrm>
        </p:spPr>
        <p:txBody>
          <a:bodyPr/>
          <a:lstStyle/>
          <a:p>
            <a:r>
              <a:rPr lang="en-GB" dirty="0"/>
              <a:t>In JavaScript, a truthy value is a value that is considered true when encountered in a Boolean context. </a:t>
            </a:r>
          </a:p>
          <a:p>
            <a:r>
              <a:rPr lang="en-GB" dirty="0"/>
              <a:t>All values are truthy unless they are defined as </a:t>
            </a:r>
            <a:r>
              <a:rPr lang="en-GB" dirty="0" err="1"/>
              <a:t>falsy</a:t>
            </a:r>
            <a:br>
              <a:rPr lang="en-GB" dirty="0"/>
            </a:br>
            <a:r>
              <a:rPr lang="en-GB" dirty="0"/>
              <a:t>(i.e., except for false, 0, -0, 0n, "", null, undefined, and </a:t>
            </a:r>
            <a:r>
              <a:rPr lang="en-GB" dirty="0" err="1"/>
              <a:t>NaN</a:t>
            </a:r>
            <a:r>
              <a:rPr lang="en-GB" dirty="0"/>
              <a:t>)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9B783D-8773-BF44-B4F1-B14E0436D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329B03-5AAC-234F-A652-11739C930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98" y="4816989"/>
            <a:ext cx="3979948" cy="4155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A58558-1518-C441-899B-A21431F6E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3179" y="4816989"/>
            <a:ext cx="3998902" cy="30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76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Arrow functions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2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Arrow functions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9755945" cy="6435724"/>
          </a:xfrm>
        </p:spPr>
        <p:txBody>
          <a:bodyPr/>
          <a:lstStyle/>
          <a:p>
            <a:r>
              <a:rPr lang="en-GB" dirty="0"/>
              <a:t>An arrow function expression (previously, and now incorrectly known as fat arrow function) has a shorter syntax compared to function expressions and does not have its own this, arguments, super, or </a:t>
            </a:r>
            <a:r>
              <a:rPr lang="en-GB" dirty="0" err="1"/>
              <a:t>new.target</a:t>
            </a:r>
            <a:r>
              <a:rPr lang="en-GB" dirty="0"/>
              <a:t>. Arrow functions are always anonymous.</a:t>
            </a:r>
          </a:p>
          <a:p>
            <a:r>
              <a:rPr lang="en-GB" dirty="0"/>
              <a:t>Two factors influenced the introduction of arrow functions: shorter functions and non-binding of this.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9" name="Grafik 6">
            <a:extLst>
              <a:ext uri="{FF2B5EF4-FFF2-40B4-BE49-F238E27FC236}">
                <a16:creationId xmlns:a16="http://schemas.microsoft.com/office/drawing/2014/main" id="{CBE281B7-953F-FE4B-A9F0-B87DD3EA0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Arrow functions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037C1-9E95-8A42-8E6E-235412BF7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297" y="2379123"/>
            <a:ext cx="12611405" cy="55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Arrow functions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8BD09-050D-8D4F-8463-3F7E69A208C9}"/>
              </a:ext>
            </a:extLst>
          </p:cNvPr>
          <p:cNvSpPr txBox="1"/>
          <p:nvPr/>
        </p:nvSpPr>
        <p:spPr>
          <a:xfrm>
            <a:off x="457200" y="1060290"/>
            <a:ext cx="3525004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HR" sz="3600" dirty="0">
                <a:latin typeface="IBM Plex Sans" charset="0"/>
                <a:ea typeface="IBM Plex Sans" charset="0"/>
                <a:cs typeface="IBM Plex Sans" charset="0"/>
              </a:rPr>
              <a:t>Advanced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5C2EE-3E83-1445-822B-13F9A740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17" y="2479076"/>
            <a:ext cx="13911365" cy="53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Shorter functions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6028007" cy="6435724"/>
          </a:xfrm>
        </p:spPr>
        <p:txBody>
          <a:bodyPr/>
          <a:lstStyle/>
          <a:p>
            <a:r>
              <a:rPr lang="en-GB" dirty="0"/>
              <a:t>In some functional patterns, shorter functions are welcome. Compare: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6E9B8F-207C-2342-AA0E-0BEDAF062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9" y="2574926"/>
            <a:ext cx="8972080" cy="588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9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No separate </a:t>
            </a:r>
            <a:r>
              <a:rPr lang="en-GB" i="1" dirty="0">
                <a:solidFill>
                  <a:srgbClr val="2960FF"/>
                </a:solidFill>
              </a:rPr>
              <a:t>this</a:t>
            </a:r>
            <a:endParaRPr lang="de-DE" dirty="0">
              <a:solidFill>
                <a:srgbClr val="2960FF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8686801" cy="6435724"/>
          </a:xfrm>
        </p:spPr>
        <p:txBody>
          <a:bodyPr/>
          <a:lstStyle/>
          <a:p>
            <a:r>
              <a:rPr lang="en-GB" dirty="0"/>
              <a:t>Until </a:t>
            </a:r>
            <a:r>
              <a:rPr lang="en-GB" i="1" dirty="0">
                <a:solidFill>
                  <a:srgbClr val="2960FF"/>
                </a:solidFill>
              </a:rPr>
              <a:t>arrow functions</a:t>
            </a:r>
            <a:r>
              <a:rPr lang="en-GB" dirty="0"/>
              <a:t>, every new function defined its own </a:t>
            </a:r>
            <a:r>
              <a:rPr lang="en-GB" i="1" dirty="0">
                <a:solidFill>
                  <a:srgbClr val="2960FF"/>
                </a:solidFill>
              </a:rPr>
              <a:t>this</a:t>
            </a:r>
            <a:r>
              <a:rPr lang="en-GB" dirty="0"/>
              <a:t> value (a new object in the case of a constructor, undefined in strict mode function calls, the base object if the function is called as an "object method", etc.). This proved to be less than ideal with an object-oriented style of programming.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CA711-0C81-6F42-8AB6-AC5059546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787" y="4994638"/>
            <a:ext cx="8686801" cy="44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No separate </a:t>
            </a:r>
            <a:r>
              <a:rPr lang="en-GB" i="1" dirty="0">
                <a:solidFill>
                  <a:srgbClr val="2960FF"/>
                </a:solidFill>
              </a:rPr>
              <a:t>this</a:t>
            </a:r>
            <a:endParaRPr lang="de-DE" dirty="0">
              <a:solidFill>
                <a:srgbClr val="2960FF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8686801" cy="6435724"/>
          </a:xfrm>
        </p:spPr>
        <p:txBody>
          <a:bodyPr/>
          <a:lstStyle/>
          <a:p>
            <a:r>
              <a:rPr lang="en-GB" dirty="0"/>
              <a:t>In ECMAScript 3/5, this issue was fixed by assigning the value in this to a variable that could be closed over.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E15A6D-3300-8143-AE9E-85BBD1A5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918" y="4194514"/>
            <a:ext cx="9964163" cy="48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No separate </a:t>
            </a:r>
            <a:r>
              <a:rPr lang="en-GB" i="1" dirty="0">
                <a:solidFill>
                  <a:srgbClr val="2960FF"/>
                </a:solidFill>
              </a:rPr>
              <a:t>this</a:t>
            </a:r>
            <a:endParaRPr lang="de-DE" dirty="0">
              <a:solidFill>
                <a:srgbClr val="2960FF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574926"/>
            <a:ext cx="8686801" cy="6435724"/>
          </a:xfrm>
        </p:spPr>
        <p:txBody>
          <a:bodyPr/>
          <a:lstStyle/>
          <a:p>
            <a:r>
              <a:rPr lang="en-GB" dirty="0"/>
              <a:t>An arrow function does not have its own </a:t>
            </a:r>
            <a:r>
              <a:rPr lang="en-GB" i="1" dirty="0">
                <a:solidFill>
                  <a:srgbClr val="2960FF"/>
                </a:solidFill>
              </a:rPr>
              <a:t>this</a:t>
            </a:r>
            <a:r>
              <a:rPr lang="en-GB" dirty="0"/>
              <a:t>; the </a:t>
            </a:r>
            <a:r>
              <a:rPr lang="en-GB" i="1" dirty="0">
                <a:solidFill>
                  <a:srgbClr val="2960FF"/>
                </a:solidFill>
              </a:rPr>
              <a:t>this</a:t>
            </a:r>
            <a:r>
              <a:rPr lang="en-GB" dirty="0"/>
              <a:t> value of the enclosing execution context is used. Thus, in the following code, the </a:t>
            </a:r>
            <a:r>
              <a:rPr lang="en-GB" i="1" dirty="0">
                <a:solidFill>
                  <a:srgbClr val="2960FF"/>
                </a:solidFill>
              </a:rPr>
              <a:t>this</a:t>
            </a:r>
            <a:r>
              <a:rPr lang="en-GB" dirty="0"/>
              <a:t> within the function that is passed to </a:t>
            </a:r>
            <a:r>
              <a:rPr lang="en-GB" i="1" dirty="0" err="1">
                <a:solidFill>
                  <a:srgbClr val="2960FF"/>
                </a:solidFill>
              </a:rPr>
              <a:t>setInterval</a:t>
            </a:r>
            <a:r>
              <a:rPr lang="en-GB" dirty="0"/>
              <a:t> has the same value as this in the enclosing function: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D334F-CCC4-4C4F-805E-F89362CD3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915" y="5084983"/>
            <a:ext cx="9814169" cy="39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9B783D-8773-BF44-B4F1-B14E0436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F7E60B-573E-E74D-81DF-9FF0C456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016806"/>
            <a:ext cx="6096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596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88AD-0F28-CC42-9148-B1BAB3F6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FC0A0D-6CF5-9044-93D5-6C8EF0347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35D80-B56E-4146-AFB9-9B7228D8AE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© Copyright IBM Corporation 2021. </a:t>
            </a:r>
          </a:p>
          <a:p>
            <a:r>
              <a:rPr lang="de-DE" dirty="0"/>
              <a:t>All </a:t>
            </a:r>
            <a:r>
              <a:rPr lang="de-DE" dirty="0" err="1"/>
              <a:t>rights</a:t>
            </a:r>
            <a:r>
              <a:rPr lang="de-DE" dirty="0"/>
              <a:t> </a:t>
            </a:r>
            <a:r>
              <a:rPr lang="de-DE" dirty="0" err="1"/>
              <a:t>reserved</a:t>
            </a:r>
            <a:r>
              <a:rPr lang="de-DE" dirty="0"/>
              <a:t>. The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contained</a:t>
            </a:r>
            <a:r>
              <a:rPr lang="de-DE" dirty="0"/>
              <a:t> 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materials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informational</a:t>
            </a:r>
            <a:r>
              <a:rPr lang="de-DE" dirty="0"/>
              <a:t> </a:t>
            </a:r>
            <a:r>
              <a:rPr lang="de-DE" dirty="0" err="1"/>
              <a:t>purposes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AS IS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warranty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, express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.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IBM’s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intent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withdrawal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. IBM, </a:t>
            </a:r>
            <a:r>
              <a:rPr lang="de-DE" dirty="0" err="1"/>
              <a:t>the</a:t>
            </a:r>
            <a:r>
              <a:rPr lang="de-DE" dirty="0"/>
              <a:t> IBM logo,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ibm.com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trademarks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IBM Corp., registered in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jurisdictions</a:t>
            </a:r>
            <a:r>
              <a:rPr lang="de-DE" dirty="0"/>
              <a:t> </a:t>
            </a:r>
            <a:r>
              <a:rPr lang="de-DE" dirty="0" err="1"/>
              <a:t>worldwide</a:t>
            </a:r>
            <a:r>
              <a:rPr lang="de-DE" dirty="0"/>
              <a:t>. Other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trademarks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IBM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companies</a:t>
            </a:r>
            <a:r>
              <a:rPr lang="de-DE" dirty="0"/>
              <a:t>. </a:t>
            </a:r>
          </a:p>
          <a:p>
            <a:r>
              <a:rPr lang="de-DE" dirty="0"/>
              <a:t>A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IBM </a:t>
            </a:r>
            <a:r>
              <a:rPr lang="de-DE" dirty="0" err="1"/>
              <a:t>trademarks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at </a:t>
            </a:r>
            <a:r>
              <a:rPr lang="de-DE" dirty="0">
                <a:hlinkClick r:id="rId2"/>
              </a:rPr>
              <a:t>Copyright and trademark information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9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if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159F2B-3BD3-5143-880C-81F82682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40D645-9808-DE45-AB73-D61BE2EB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09F47F-6F6B-9D4F-BE91-ACCB0C2AE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0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if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if statement executes a statement if a specified condition is truthy. If the condition is </a:t>
            </a:r>
            <a:r>
              <a:rPr lang="en-GB" dirty="0" err="1"/>
              <a:t>falsy</a:t>
            </a:r>
            <a:r>
              <a:rPr lang="en-GB" dirty="0"/>
              <a:t>, another statement can be executed.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A6D34-FAF0-B945-B9C5-4D77865FC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6894" y="3085807"/>
            <a:ext cx="5130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BM 2019 Master template (black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39700B1B-504B-F041-A025-0A7822F09061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99D29BA-02AD-194B-9347-CD32F0128EFD}"/>
    </a:ext>
  </a:extLst>
</a:theme>
</file>

<file path=ppt/theme/theme3.xml><?xml version="1.0" encoding="utf-8"?>
<a:theme xmlns:a="http://schemas.openxmlformats.org/drawingml/2006/main" name="IBM 2019 Master template (whit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43231AE-FF1B-EA41-86ED-230B4150C97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36223</TotalTime>
  <Words>3617</Words>
  <Application>Microsoft Macintosh PowerPoint</Application>
  <PresentationFormat>Custom</PresentationFormat>
  <Paragraphs>365</Paragraphs>
  <Slides>79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.AppleSystemUIFont</vt:lpstr>
      <vt:lpstr>Arial</vt:lpstr>
      <vt:lpstr>Helvetica</vt:lpstr>
      <vt:lpstr>HelvNeue Light for IBM</vt:lpstr>
      <vt:lpstr>IBM Plex Sans</vt:lpstr>
      <vt:lpstr>IBM Plex Sans Regular</vt:lpstr>
      <vt:lpstr>System Font Regular</vt:lpstr>
      <vt:lpstr>Wingdings</vt:lpstr>
      <vt:lpstr>IBM 2019 Master template (black background)</vt:lpstr>
      <vt:lpstr>IBM 2019 Master template (blue background)</vt:lpstr>
      <vt:lpstr>IBM 2019 Master template (white background)</vt:lpstr>
      <vt:lpstr>ecx.io Frontend Bootcamp — Javascript Day 02 24.06.2021.</vt:lpstr>
      <vt:lpstr>Agenda</vt:lpstr>
      <vt:lpstr>Conditions</vt:lpstr>
      <vt:lpstr>Conditions</vt:lpstr>
      <vt:lpstr>Conditions</vt:lpstr>
      <vt:lpstr>Conditions</vt:lpstr>
      <vt:lpstr>Truthy &amp; Falsy</vt:lpstr>
      <vt:lpstr>if statement</vt:lpstr>
      <vt:lpstr>if statement</vt:lpstr>
      <vt:lpstr>if statement</vt:lpstr>
      <vt:lpstr>if statement</vt:lpstr>
      <vt:lpstr>if statement</vt:lpstr>
      <vt:lpstr>if statement</vt:lpstr>
      <vt:lpstr>Logical Operators</vt:lpstr>
      <vt:lpstr>Logical Operators</vt:lpstr>
      <vt:lpstr>Logical Operators</vt:lpstr>
      <vt:lpstr>Logical Operators</vt:lpstr>
      <vt:lpstr>Operator precedence</vt:lpstr>
      <vt:lpstr>switch statement</vt:lpstr>
      <vt:lpstr>switch statement</vt:lpstr>
      <vt:lpstr>Exercise</vt:lpstr>
      <vt:lpstr>Loops</vt:lpstr>
      <vt:lpstr>Loops</vt:lpstr>
      <vt:lpstr>for loop</vt:lpstr>
      <vt:lpstr>for loop</vt:lpstr>
      <vt:lpstr>for loop</vt:lpstr>
      <vt:lpstr>for loop</vt:lpstr>
      <vt:lpstr>for loop</vt:lpstr>
      <vt:lpstr>for loop</vt:lpstr>
      <vt:lpstr>for loop</vt:lpstr>
      <vt:lpstr>do…while loop</vt:lpstr>
      <vt:lpstr>do…while loop</vt:lpstr>
      <vt:lpstr>while loop</vt:lpstr>
      <vt:lpstr>while loop</vt:lpstr>
      <vt:lpstr>break statement</vt:lpstr>
      <vt:lpstr>break statement</vt:lpstr>
      <vt:lpstr>continue statement</vt:lpstr>
      <vt:lpstr>continue statement</vt:lpstr>
      <vt:lpstr>label</vt:lpstr>
      <vt:lpstr>label</vt:lpstr>
      <vt:lpstr>for…in</vt:lpstr>
      <vt:lpstr>for…in</vt:lpstr>
      <vt:lpstr>for…in</vt:lpstr>
      <vt:lpstr>for…in</vt:lpstr>
      <vt:lpstr>for…of</vt:lpstr>
      <vt:lpstr>for…of vs for…in</vt:lpstr>
      <vt:lpstr>Functions</vt:lpstr>
      <vt:lpstr>Functions</vt:lpstr>
      <vt:lpstr>Functions</vt:lpstr>
      <vt:lpstr>Defining functions</vt:lpstr>
      <vt:lpstr>Function declarations</vt:lpstr>
      <vt:lpstr>Function declarations</vt:lpstr>
      <vt:lpstr>Function declarations</vt:lpstr>
      <vt:lpstr>Function expressions</vt:lpstr>
      <vt:lpstr>Function expressions</vt:lpstr>
      <vt:lpstr>Calling functions</vt:lpstr>
      <vt:lpstr>Dynamic calls</vt:lpstr>
      <vt:lpstr>Dynamic calls</vt:lpstr>
      <vt:lpstr>Dynamic calls</vt:lpstr>
      <vt:lpstr>Function scope</vt:lpstr>
      <vt:lpstr>Nested functions</vt:lpstr>
      <vt:lpstr>Summary</vt:lpstr>
      <vt:lpstr>Preservation of variables</vt:lpstr>
      <vt:lpstr>arguments object</vt:lpstr>
      <vt:lpstr>arguments object</vt:lpstr>
      <vt:lpstr>Function parameters</vt:lpstr>
      <vt:lpstr>Function parameters</vt:lpstr>
      <vt:lpstr>Default parameters</vt:lpstr>
      <vt:lpstr>Rest parameters</vt:lpstr>
      <vt:lpstr>Arrow functions</vt:lpstr>
      <vt:lpstr>Arrow functions</vt:lpstr>
      <vt:lpstr>Arrow functions</vt:lpstr>
      <vt:lpstr>Arrow functions</vt:lpstr>
      <vt:lpstr>Shorter functions</vt:lpstr>
      <vt:lpstr>No separate this</vt:lpstr>
      <vt:lpstr>No separate this</vt:lpstr>
      <vt:lpstr>No separate this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ecx.io Frontend Bootcamp — Name of client company Workstream or date</dc:title>
  <dc:creator>Mario Perokovic - ecxio</dc:creator>
  <cp:lastModifiedBy>Zvonimir Juric</cp:lastModifiedBy>
  <cp:revision>41</cp:revision>
  <cp:lastPrinted>2019-11-28T09:46:16Z</cp:lastPrinted>
  <dcterms:created xsi:type="dcterms:W3CDTF">2021-04-20T12:14:04Z</dcterms:created>
  <dcterms:modified xsi:type="dcterms:W3CDTF">2021-06-24T12:55:04Z</dcterms:modified>
</cp:coreProperties>
</file>